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1197" r:id="rId2"/>
    <p:sldId id="322" r:id="rId3"/>
    <p:sldId id="323" r:id="rId4"/>
    <p:sldId id="324" r:id="rId5"/>
    <p:sldId id="325" r:id="rId6"/>
    <p:sldId id="326" r:id="rId7"/>
    <p:sldId id="327" r:id="rId8"/>
    <p:sldId id="328" r:id="rId9"/>
    <p:sldId id="329" r:id="rId10"/>
    <p:sldId id="330" r:id="rId11"/>
    <p:sldId id="331" r:id="rId12"/>
    <p:sldId id="332" r:id="rId13"/>
    <p:sldId id="333" r:id="rId14"/>
    <p:sldId id="334" r:id="rId15"/>
    <p:sldId id="335" r:id="rId16"/>
    <p:sldId id="1187" r:id="rId17"/>
    <p:sldId id="336" r:id="rId18"/>
    <p:sldId id="337" r:id="rId19"/>
    <p:sldId id="338" r:id="rId20"/>
    <p:sldId id="339" r:id="rId21"/>
    <p:sldId id="1192" r:id="rId22"/>
    <p:sldId id="1193" r:id="rId23"/>
    <p:sldId id="1194" r:id="rId24"/>
    <p:sldId id="1196"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354" r:id="rId40"/>
    <p:sldId id="1195" r:id="rId41"/>
    <p:sldId id="355" r:id="rId42"/>
    <p:sldId id="356" r:id="rId43"/>
    <p:sldId id="357" r:id="rId44"/>
    <p:sldId id="358" r:id="rId45"/>
    <p:sldId id="359" r:id="rId46"/>
    <p:sldId id="360" r:id="rId47"/>
    <p:sldId id="361" r:id="rId48"/>
    <p:sldId id="1188" r:id="rId49"/>
    <p:sldId id="1189" r:id="rId50"/>
    <p:sldId id="1190" r:id="rId51"/>
    <p:sldId id="1191" r:id="rId52"/>
    <p:sldId id="1198" r:id="rId53"/>
    <p:sldId id="362" r:id="rId54"/>
    <p:sldId id="363" r:id="rId55"/>
    <p:sldId id="364" r:id="rId56"/>
    <p:sldId id="365" r:id="rId57"/>
    <p:sldId id="366" r:id="rId58"/>
    <p:sldId id="1199" r:id="rId59"/>
    <p:sldId id="1201" r:id="rId60"/>
    <p:sldId id="1202" r:id="rId61"/>
    <p:sldId id="367" r:id="rId62"/>
    <p:sldId id="1200" r:id="rId63"/>
    <p:sldId id="1186" r:id="rId64"/>
    <p:sldId id="368" r:id="rId65"/>
  </p:sldIdLst>
  <p:sldSz cx="9144000" cy="6858000" type="screen4x3"/>
  <p:notesSz cx="7099300" cy="10234613"/>
  <p:defaultTextStyle>
    <a:defPPr>
      <a:defRPr lang="zh-CN"/>
    </a:defPPr>
    <a:lvl1pPr algn="l" rtl="0" eaLnBrk="0" fontAlgn="base" hangingPunct="0">
      <a:spcBef>
        <a:spcPct val="0"/>
      </a:spcBef>
      <a:spcAft>
        <a:spcPct val="0"/>
      </a:spcAft>
      <a:defRPr kumimoji="1" sz="28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FFCC00"/>
    <a:srgbClr val="CCFF33"/>
    <a:srgbClr val="CCFFFF"/>
    <a:srgbClr val="FFFF00"/>
    <a:srgbClr val="FF3300"/>
    <a:srgbClr val="FFCC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0" autoAdjust="0"/>
    <p:restoredTop sz="94585" autoAdjust="0"/>
  </p:normalViewPr>
  <p:slideViewPr>
    <p:cSldViewPr>
      <p:cViewPr varScale="1">
        <p:scale>
          <a:sx n="63" d="100"/>
          <a:sy n="63" d="100"/>
        </p:scale>
        <p:origin x="137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95235"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95236"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95237"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95C44258-CF7E-4CA4-AC1D-848F8EDDFEC9}" type="slidenum">
              <a:rPr lang="en-US" altLang="zh-CN"/>
              <a:pPr>
                <a:defRPr/>
              </a:pPr>
              <a:t>‹#›</a:t>
            </a:fld>
            <a:endParaRPr lang="en-US" altLang="zh-CN"/>
          </a:p>
        </p:txBody>
      </p:sp>
    </p:spTree>
    <p:extLst>
      <p:ext uri="{BB962C8B-B14F-4D97-AF65-F5344CB8AC3E}">
        <p14:creationId xmlns:p14="http://schemas.microsoft.com/office/powerpoint/2010/main" val="42292969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2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103427"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9"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3430"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103431"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4450FD40-FD34-4D5E-AFE7-DEE92FB76CF2}" type="slidenum">
              <a:rPr lang="en-US" altLang="zh-CN"/>
              <a:pPr>
                <a:defRPr/>
              </a:pPr>
              <a:t>‹#›</a:t>
            </a:fld>
            <a:endParaRPr lang="en-US" altLang="zh-CN"/>
          </a:p>
        </p:txBody>
      </p:sp>
    </p:spTree>
    <p:extLst>
      <p:ext uri="{BB962C8B-B14F-4D97-AF65-F5344CB8AC3E}">
        <p14:creationId xmlns:p14="http://schemas.microsoft.com/office/powerpoint/2010/main" val="12691667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4281B7B-8510-443C-8968-351D733BE5BA}" type="slidenum">
              <a:rPr lang="en-US" altLang="zh-CN"/>
              <a:pPr>
                <a:spcBef>
                  <a:spcPct val="0"/>
                </a:spcBef>
              </a:pPr>
              <a:t>1</a:t>
            </a:fld>
            <a:endParaRPr lang="en-US" altLang="zh-CN"/>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921021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0EC19D9-0862-4A21-A8FE-5CFF9CDC0ED4}" type="slidenum">
              <a:rPr lang="en-US" altLang="zh-CN"/>
              <a:pPr>
                <a:spcBef>
                  <a:spcPct val="0"/>
                </a:spcBef>
              </a:pPr>
              <a:t>10</a:t>
            </a:fld>
            <a:endParaRPr lang="en-US" altLang="zh-CN"/>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861560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795ECA3-9CF4-46B4-8AFF-154ECC68B1DF}" type="slidenum">
              <a:rPr lang="en-US" altLang="zh-CN"/>
              <a:pPr>
                <a:spcBef>
                  <a:spcPct val="0"/>
                </a:spcBef>
              </a:pPr>
              <a:t>11</a:t>
            </a:fld>
            <a:endParaRPr lang="en-US" altLang="zh-CN"/>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86255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9B35275-CE7B-4037-8E35-7C38455D5003}" type="slidenum">
              <a:rPr lang="en-US" altLang="zh-CN"/>
              <a:pPr>
                <a:spcBef>
                  <a:spcPct val="0"/>
                </a:spcBef>
              </a:pPr>
              <a:t>12</a:t>
            </a:fld>
            <a:endParaRPr lang="en-US" altLang="zh-CN"/>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203270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24C2960-1F1D-449A-98C7-3F70531AA31B}" type="slidenum">
              <a:rPr lang="en-US" altLang="zh-CN"/>
              <a:pPr>
                <a:spcBef>
                  <a:spcPct val="0"/>
                </a:spcBef>
              </a:pPr>
              <a:t>13</a:t>
            </a:fld>
            <a:endParaRPr lang="en-US" altLang="zh-CN"/>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628322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62C44B-3F28-40C7-AFEB-8E323CFD7EB8}" type="slidenum">
              <a:rPr lang="en-US" altLang="zh-CN"/>
              <a:pPr>
                <a:spcBef>
                  <a:spcPct val="0"/>
                </a:spcBef>
              </a:pPr>
              <a:t>14</a:t>
            </a:fld>
            <a:endParaRPr lang="en-US" altLang="zh-CN"/>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243525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7913F33-90E8-4982-A179-3DEE0014BB91}" type="slidenum">
              <a:rPr lang="en-US" altLang="zh-CN"/>
              <a:pPr>
                <a:spcBef>
                  <a:spcPct val="0"/>
                </a:spcBef>
              </a:pPr>
              <a:t>15</a:t>
            </a:fld>
            <a:endParaRPr lang="en-US" altLang="zh-CN"/>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41799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3C07D95-BADF-468F-BA41-596DADC51525}" type="slidenum">
              <a:rPr lang="en-US" altLang="zh-CN"/>
              <a:pPr>
                <a:spcBef>
                  <a:spcPct val="0"/>
                </a:spcBef>
              </a:pPr>
              <a:t>17</a:t>
            </a:fld>
            <a:endParaRPr lang="en-US" altLang="zh-CN"/>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15026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A0709BB-101D-4180-B22C-3E725DE56061}" type="slidenum">
              <a:rPr lang="en-US" altLang="zh-CN"/>
              <a:pPr>
                <a:spcBef>
                  <a:spcPct val="0"/>
                </a:spcBef>
              </a:pPr>
              <a:t>18</a:t>
            </a:fld>
            <a:endParaRPr lang="en-US" altLang="zh-CN"/>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562762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4851D89-9240-4CBE-A627-7CBF9C13E0C8}" type="slidenum">
              <a:rPr lang="en-US" altLang="zh-CN"/>
              <a:pPr>
                <a:spcBef>
                  <a:spcPct val="0"/>
                </a:spcBef>
              </a:pPr>
              <a:t>19</a:t>
            </a:fld>
            <a:endParaRPr lang="en-US" altLang="zh-CN"/>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736796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E421729-1E43-4674-987E-33822906CB0E}" type="slidenum">
              <a:rPr lang="en-US" altLang="zh-CN"/>
              <a:pPr>
                <a:spcBef>
                  <a:spcPct val="0"/>
                </a:spcBef>
              </a:pPr>
              <a:t>20</a:t>
            </a:fld>
            <a:endParaRPr lang="en-US" altLang="zh-CN"/>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52570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4F37EF5-8495-488F-ACA4-D02608F759AA}" type="slidenum">
              <a:rPr lang="en-US" altLang="zh-CN"/>
              <a:pPr>
                <a:spcBef>
                  <a:spcPct val="0"/>
                </a:spcBef>
              </a:pPr>
              <a:t>2</a:t>
            </a:fld>
            <a:endParaRPr lang="en-US" altLang="zh-CN"/>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352248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0AFB01D-D101-4A63-BFE3-880FD135DD96}" type="slidenum">
              <a:rPr lang="en-US" altLang="zh-CN"/>
              <a:pPr>
                <a:spcBef>
                  <a:spcPct val="0"/>
                </a:spcBef>
              </a:pPr>
              <a:t>21</a:t>
            </a:fld>
            <a:endParaRPr lang="en-US" altLang="zh-CN"/>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803535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8F8BC39-B8F0-4D27-B289-D36416195D15}" type="slidenum">
              <a:rPr lang="en-US" altLang="zh-CN"/>
              <a:pPr>
                <a:spcBef>
                  <a:spcPct val="0"/>
                </a:spcBef>
              </a:pPr>
              <a:t>22</a:t>
            </a:fld>
            <a:endParaRPr lang="en-US" altLang="zh-CN"/>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内存为</a:t>
            </a:r>
            <a:r>
              <a:rPr lang="en-US" altLang="zh-CN"/>
              <a:t>1Mb</a:t>
            </a:r>
            <a:r>
              <a:rPr lang="zh-CN" altLang="en-US"/>
              <a:t>，磁盘驱动器</a:t>
            </a:r>
            <a:r>
              <a:rPr lang="en-US" altLang="zh-CN"/>
              <a:t>IBM 2320</a:t>
            </a:r>
            <a:r>
              <a:rPr lang="zh-CN" altLang="en-US"/>
              <a:t>，</a:t>
            </a:r>
            <a:r>
              <a:rPr lang="en-US" altLang="zh-CN"/>
              <a:t>24</a:t>
            </a:r>
            <a:r>
              <a:rPr lang="zh-CN" altLang="en-US"/>
              <a:t>英寸，能够存储</a:t>
            </a:r>
            <a:r>
              <a:rPr lang="en-US" altLang="zh-CN"/>
              <a:t>300MB</a:t>
            </a:r>
            <a:r>
              <a:rPr lang="zh-CN" altLang="en-US"/>
              <a:t>的数据</a:t>
            </a:r>
            <a:endParaRPr lang="zh-CN" altLang="zh-CN"/>
          </a:p>
        </p:txBody>
      </p:sp>
    </p:spTree>
    <p:extLst>
      <p:ext uri="{BB962C8B-B14F-4D97-AF65-F5344CB8AC3E}">
        <p14:creationId xmlns:p14="http://schemas.microsoft.com/office/powerpoint/2010/main" val="575641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635CDD4-F94C-4884-BA76-C7AC0A5E0A9F}" type="slidenum">
              <a:rPr lang="en-US" altLang="zh-CN"/>
              <a:pPr>
                <a:spcBef>
                  <a:spcPct val="0"/>
                </a:spcBef>
              </a:pPr>
              <a:t>23</a:t>
            </a:fld>
            <a:endParaRPr lang="en-US" altLang="zh-CN"/>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937141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530D62A-9CD5-452A-8AD2-CCBF5949A762}" type="slidenum">
              <a:rPr lang="en-US" altLang="zh-CN"/>
              <a:pPr>
                <a:spcBef>
                  <a:spcPct val="0"/>
                </a:spcBef>
              </a:pPr>
              <a:t>25</a:t>
            </a:fld>
            <a:endParaRPr lang="en-US" altLang="zh-CN"/>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869914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57676E7-6F7F-44B6-8981-9F89D134CDB5}" type="slidenum">
              <a:rPr lang="en-US" altLang="zh-CN"/>
              <a:pPr>
                <a:spcBef>
                  <a:spcPct val="0"/>
                </a:spcBef>
              </a:pPr>
              <a:t>26</a:t>
            </a:fld>
            <a:endParaRPr lang="en-US" altLang="zh-CN"/>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67983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D8709E6-6F09-4BC5-9B59-3F8717E87151}" type="slidenum">
              <a:rPr lang="en-US" altLang="zh-CN"/>
              <a:pPr>
                <a:spcBef>
                  <a:spcPct val="0"/>
                </a:spcBef>
              </a:pPr>
              <a:t>27</a:t>
            </a:fld>
            <a:endParaRPr lang="en-US" altLang="zh-CN"/>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528326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B9F628C-73D9-43EA-A2AE-AB3EDB4B5E25}" type="slidenum">
              <a:rPr lang="en-US" altLang="zh-CN"/>
              <a:pPr>
                <a:spcBef>
                  <a:spcPct val="0"/>
                </a:spcBef>
              </a:pPr>
              <a:t>28</a:t>
            </a:fld>
            <a:endParaRPr lang="en-US" altLang="zh-CN"/>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668174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57E8A01-3861-4B08-BB03-CBE5F445D584}" type="slidenum">
              <a:rPr lang="en-US" altLang="zh-CN"/>
              <a:pPr>
                <a:spcBef>
                  <a:spcPct val="0"/>
                </a:spcBef>
              </a:pPr>
              <a:t>29</a:t>
            </a:fld>
            <a:endParaRPr lang="en-US" altLang="zh-CN"/>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503330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D0CC182-2283-4113-ABE0-8897B085AA0F}" type="slidenum">
              <a:rPr lang="en-US" altLang="zh-CN"/>
              <a:pPr>
                <a:spcBef>
                  <a:spcPct val="0"/>
                </a:spcBef>
              </a:pPr>
              <a:t>30</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523122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723178E-CEAD-42ED-A994-549D6840798F}" type="slidenum">
              <a:rPr lang="en-US" altLang="zh-CN"/>
              <a:pPr>
                <a:spcBef>
                  <a:spcPct val="0"/>
                </a:spcBef>
              </a:pPr>
              <a:t>31</a:t>
            </a:fld>
            <a:endParaRPr lang="en-US" altLang="zh-CN"/>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49762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804D89E-756F-4337-881B-A285224D3A7D}" type="slidenum">
              <a:rPr lang="en-US" altLang="zh-CN"/>
              <a:pPr>
                <a:spcBef>
                  <a:spcPct val="0"/>
                </a:spcBef>
              </a:pPr>
              <a:t>3</a:t>
            </a:fld>
            <a:endParaRPr lang="en-US" altLang="zh-CN"/>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775307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E5CEFA0-2C69-42CE-A493-0FF7AAC51F54}" type="slidenum">
              <a:rPr lang="en-US" altLang="zh-CN"/>
              <a:pPr>
                <a:spcBef>
                  <a:spcPct val="0"/>
                </a:spcBef>
              </a:pPr>
              <a:t>32</a:t>
            </a:fld>
            <a:endParaRPr lang="en-US" altLang="zh-CN"/>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13886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4FAA082-E8A8-4DFD-82CD-6A4090D0AC9F}" type="slidenum">
              <a:rPr lang="en-US" altLang="zh-CN"/>
              <a:pPr>
                <a:spcBef>
                  <a:spcPct val="0"/>
                </a:spcBef>
              </a:pPr>
              <a:t>33</a:t>
            </a:fld>
            <a:endParaRPr lang="en-US" altLang="zh-CN"/>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342360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5F03ABF-6824-4BEB-94CE-A65D8BE592BF}" type="slidenum">
              <a:rPr lang="en-US" altLang="zh-CN"/>
              <a:pPr>
                <a:spcBef>
                  <a:spcPct val="0"/>
                </a:spcBef>
              </a:pPr>
              <a:t>34</a:t>
            </a:fld>
            <a:endParaRPr lang="en-US" altLang="zh-CN"/>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598651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BEFCC22-0F49-4F22-921A-908E908D16D2}" type="slidenum">
              <a:rPr lang="en-US" altLang="zh-CN"/>
              <a:pPr>
                <a:spcBef>
                  <a:spcPct val="0"/>
                </a:spcBef>
              </a:pPr>
              <a:t>35</a:t>
            </a:fld>
            <a:endParaRPr lang="en-US" altLang="zh-CN"/>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196245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A58FB0A-2791-49A0-8D06-BFCA7A819BE0}" type="slidenum">
              <a:rPr lang="en-US" altLang="zh-CN"/>
              <a:pPr>
                <a:spcBef>
                  <a:spcPct val="0"/>
                </a:spcBef>
              </a:pPr>
              <a:t>36</a:t>
            </a:fld>
            <a:endParaRPr lang="en-US" altLang="zh-CN"/>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3803934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22509D1-498C-4FB9-BA62-767A1E333768}" type="slidenum">
              <a:rPr lang="en-US" altLang="zh-CN"/>
              <a:pPr>
                <a:spcBef>
                  <a:spcPct val="0"/>
                </a:spcBef>
              </a:pPr>
              <a:t>37</a:t>
            </a:fld>
            <a:endParaRPr lang="en-US" altLang="zh-CN"/>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637655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F45A819-1ED4-4A2B-A153-4693FE0F61D8}" type="slidenum">
              <a:rPr lang="en-US" altLang="zh-CN"/>
              <a:pPr>
                <a:spcBef>
                  <a:spcPct val="0"/>
                </a:spcBef>
              </a:pPr>
              <a:t>38</a:t>
            </a:fld>
            <a:endParaRPr lang="en-US" altLang="zh-CN"/>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7129093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4C8F709-AFE8-419B-A5DA-CD31621289BE}" type="slidenum">
              <a:rPr lang="en-US" altLang="zh-CN"/>
              <a:pPr>
                <a:spcBef>
                  <a:spcPct val="0"/>
                </a:spcBef>
              </a:pPr>
              <a:t>39</a:t>
            </a:fld>
            <a:endParaRPr lang="en-US" altLang="zh-CN"/>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873483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E46BF1B-76B7-4D4D-B2F4-02F8E19334FF}" type="slidenum">
              <a:rPr lang="en-US" altLang="zh-CN"/>
              <a:pPr>
                <a:spcBef>
                  <a:spcPct val="0"/>
                </a:spcBef>
              </a:pPr>
              <a:t>40</a:t>
            </a:fld>
            <a:endParaRPr lang="en-US" altLang="zh-CN"/>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028013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2430989-05C2-471C-AA33-2BC3B03EA2F5}" type="slidenum">
              <a:rPr lang="en-US" altLang="zh-CN"/>
              <a:pPr>
                <a:spcBef>
                  <a:spcPct val="0"/>
                </a:spcBef>
              </a:pPr>
              <a:t>41</a:t>
            </a:fld>
            <a:endParaRPr lang="en-US" altLang="zh-CN"/>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468891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B7F07B0-BDFD-455C-B35F-43EFCCD07868}" type="slidenum">
              <a:rPr lang="en-US" altLang="zh-CN"/>
              <a:pPr>
                <a:spcBef>
                  <a:spcPct val="0"/>
                </a:spcBef>
              </a:pPr>
              <a:t>4</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5075177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D46E7BF-1444-4C2A-9DE3-CAA5DD0B8016}" type="slidenum">
              <a:rPr lang="en-US" altLang="zh-CN"/>
              <a:pPr>
                <a:spcBef>
                  <a:spcPct val="0"/>
                </a:spcBef>
              </a:pPr>
              <a:t>42</a:t>
            </a:fld>
            <a:endParaRPr lang="en-US" altLang="zh-CN"/>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933516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D68A023-DDE6-4EDF-8337-330F6522F444}" type="slidenum">
              <a:rPr lang="en-US" altLang="zh-CN"/>
              <a:pPr>
                <a:spcBef>
                  <a:spcPct val="0"/>
                </a:spcBef>
              </a:pPr>
              <a:t>43</a:t>
            </a:fld>
            <a:endParaRPr lang="en-US" altLang="zh-CN"/>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0037522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85525BE-E615-4EB8-84F8-3FC27519CB5E}" type="slidenum">
              <a:rPr lang="en-US" altLang="zh-CN"/>
              <a:pPr>
                <a:spcBef>
                  <a:spcPct val="0"/>
                </a:spcBef>
              </a:pPr>
              <a:t>44</a:t>
            </a:fld>
            <a:endParaRPr lang="en-US" altLang="zh-CN"/>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096751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667DED4-3DB6-4D63-9209-273F750DCFA8}" type="slidenum">
              <a:rPr lang="en-US" altLang="zh-CN"/>
              <a:pPr>
                <a:spcBef>
                  <a:spcPct val="0"/>
                </a:spcBef>
              </a:pPr>
              <a:t>45</a:t>
            </a:fld>
            <a:endParaRPr lang="en-US" altLang="zh-CN"/>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727358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F9C31AE-D852-4525-9B5F-16E4C98B769E}" type="slidenum">
              <a:rPr lang="en-US" altLang="zh-CN"/>
              <a:pPr>
                <a:spcBef>
                  <a:spcPct val="0"/>
                </a:spcBef>
              </a:pPr>
              <a:t>46</a:t>
            </a:fld>
            <a:endParaRPr lang="en-US" altLang="zh-CN"/>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132826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2D3D33D-2C38-4064-B001-04201FBF741B}" type="slidenum">
              <a:rPr lang="en-US" altLang="zh-CN"/>
              <a:pPr>
                <a:spcBef>
                  <a:spcPct val="0"/>
                </a:spcBef>
              </a:pPr>
              <a:t>47</a:t>
            </a:fld>
            <a:endParaRPr lang="en-US" altLang="zh-CN"/>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727969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3B2D92A-E3B6-4779-B25E-E308D4ECFD20}" type="slidenum">
              <a:rPr lang="en-US" altLang="zh-CN"/>
              <a:pPr>
                <a:spcBef>
                  <a:spcPct val="0"/>
                </a:spcBef>
              </a:pPr>
              <a:t>53</a:t>
            </a:fld>
            <a:endParaRPr lang="en-US" altLang="zh-CN"/>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2261279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D1F005A-286B-450F-A5F3-0F49073F243A}" type="slidenum">
              <a:rPr lang="en-US" altLang="zh-CN"/>
              <a:pPr>
                <a:spcBef>
                  <a:spcPct val="0"/>
                </a:spcBef>
              </a:pPr>
              <a:t>54</a:t>
            </a:fld>
            <a:endParaRPr lang="en-US" altLang="zh-CN"/>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805721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121BFE3-8514-4831-B944-C379A7D03A6D}" type="slidenum">
              <a:rPr lang="en-US" altLang="zh-CN"/>
              <a:pPr>
                <a:spcBef>
                  <a:spcPct val="0"/>
                </a:spcBef>
              </a:pPr>
              <a:t>55</a:t>
            </a:fld>
            <a:endParaRPr lang="en-US" altLang="zh-CN"/>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284372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B746130-399F-4102-9666-7C404E57FE03}" type="slidenum">
              <a:rPr lang="en-US" altLang="zh-CN"/>
              <a:pPr>
                <a:spcBef>
                  <a:spcPct val="0"/>
                </a:spcBef>
              </a:pPr>
              <a:t>56</a:t>
            </a:fld>
            <a:endParaRPr lang="en-US" altLang="zh-CN"/>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608345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D0CF990-F2A6-48EA-A199-C0718AE5557F}" type="slidenum">
              <a:rPr lang="en-US" altLang="zh-CN"/>
              <a:pPr>
                <a:spcBef>
                  <a:spcPct val="0"/>
                </a:spcBef>
              </a:pPr>
              <a:t>5</a:t>
            </a:fld>
            <a:endParaRPr lang="en-US" altLang="zh-CN"/>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117719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6DECE2A-AD66-41C4-891F-EABE94F772CF}" type="slidenum">
              <a:rPr lang="en-US" altLang="zh-CN"/>
              <a:pPr>
                <a:spcBef>
                  <a:spcPct val="0"/>
                </a:spcBef>
              </a:pPr>
              <a:t>57</a:t>
            </a:fld>
            <a:endParaRPr lang="en-US" altLang="zh-CN"/>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8765014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31D86A8-4974-4EC4-B42A-DD01E3F8A57C}" type="slidenum">
              <a:rPr lang="en-US" altLang="zh-CN"/>
              <a:pPr>
                <a:spcBef>
                  <a:spcPct val="0"/>
                </a:spcBef>
              </a:pPr>
              <a:t>58</a:t>
            </a:fld>
            <a:endParaRPr lang="en-US" altLang="zh-CN"/>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9363946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1EB1BDE-726C-4353-8A27-9D0DF10B3C35}" type="slidenum">
              <a:rPr lang="en-US" altLang="zh-CN"/>
              <a:pPr>
                <a:spcBef>
                  <a:spcPct val="0"/>
                </a:spcBef>
              </a:pPr>
              <a:t>59</a:t>
            </a:fld>
            <a:endParaRPr lang="en-US" altLang="zh-CN"/>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310944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DC3ED01-5D18-4919-B478-8E08642EB459}" type="slidenum">
              <a:rPr lang="en-US" altLang="zh-CN"/>
              <a:pPr>
                <a:spcBef>
                  <a:spcPct val="0"/>
                </a:spcBef>
              </a:pPr>
              <a:t>60</a:t>
            </a:fld>
            <a:endParaRPr lang="en-US" altLang="zh-CN"/>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6318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1771934-C690-415A-B210-A38EE1C9C777}" type="slidenum">
              <a:rPr lang="en-US" altLang="zh-CN"/>
              <a:pPr>
                <a:spcBef>
                  <a:spcPct val="0"/>
                </a:spcBef>
              </a:pPr>
              <a:t>61</a:t>
            </a:fld>
            <a:endParaRPr lang="en-US" altLang="zh-CN"/>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032351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1BD80D2-BA86-4A5D-A588-3C649677DFCF}" type="slidenum">
              <a:rPr lang="en-US" altLang="zh-CN"/>
              <a:pPr>
                <a:spcBef>
                  <a:spcPct val="0"/>
                </a:spcBef>
              </a:pPr>
              <a:t>62</a:t>
            </a:fld>
            <a:endParaRPr lang="en-US" altLang="zh-CN"/>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0135411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2590626-4359-4E30-8A3E-AE5E06EC34C7}" type="slidenum">
              <a:rPr lang="en-US" altLang="zh-CN"/>
              <a:pPr>
                <a:spcBef>
                  <a:spcPct val="0"/>
                </a:spcBef>
              </a:pPr>
              <a:t>64</a:t>
            </a:fld>
            <a:endParaRPr lang="en-US" altLang="zh-CN"/>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54811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8ACE05A-ACDD-404E-994E-7C0E1024C398}" type="slidenum">
              <a:rPr lang="en-US" altLang="zh-CN"/>
              <a:pPr>
                <a:spcBef>
                  <a:spcPct val="0"/>
                </a:spcBef>
              </a:pPr>
              <a:t>6</a:t>
            </a:fld>
            <a:endParaRPr lang="en-US" altLang="zh-CN"/>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436320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D98F211-10B4-44FA-8FB7-DD39ECAEEBA3}" type="slidenum">
              <a:rPr lang="en-US" altLang="zh-CN"/>
              <a:pPr>
                <a:spcBef>
                  <a:spcPct val="0"/>
                </a:spcBef>
              </a:pPr>
              <a:t>7</a:t>
            </a:fld>
            <a:endParaRPr lang="en-US" altLang="zh-CN"/>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509446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638AE9D-1878-404F-9536-3D5B23EFD03D}" type="slidenum">
              <a:rPr lang="en-US" altLang="zh-CN"/>
              <a:pPr>
                <a:spcBef>
                  <a:spcPct val="0"/>
                </a:spcBef>
              </a:pPr>
              <a:t>8</a:t>
            </a:fld>
            <a:endParaRPr lang="en-US" altLang="zh-CN"/>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5488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2B04134-35DA-469F-B001-0841A45FF7F9}" type="slidenum">
              <a:rPr lang="en-US" altLang="zh-CN"/>
              <a:pPr>
                <a:spcBef>
                  <a:spcPct val="0"/>
                </a:spcBef>
              </a:pPr>
              <a:t>9</a:t>
            </a:fld>
            <a:endParaRPr lang="en-US" altLang="zh-CN"/>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4263807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037" descr="rxiaohui"/>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42300" y="2032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38" descr="earth_no_clouds_md_wht"/>
          <p:cNvPicPr>
            <a:picLocks noChangeAspect="1" noChangeArrowheads="1" noCrop="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28600"/>
            <a:ext cx="838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39" descr="j0115856"/>
          <p:cNvPicPr preferRelativeResize="0">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73113" y="3622675"/>
            <a:ext cx="7700962"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1027"/>
          <p:cNvSpPr>
            <a:spLocks noGrp="1" noChangeArrowheads="1"/>
          </p:cNvSpPr>
          <p:nvPr>
            <p:ph type="ctrTitle"/>
          </p:nvPr>
        </p:nvSpPr>
        <p:spPr>
          <a:xfrm>
            <a:off x="685800" y="838200"/>
            <a:ext cx="7772400" cy="1143000"/>
          </a:xfrm>
        </p:spPr>
        <p:txBody>
          <a:bodyPr/>
          <a:lstStyle>
            <a:lvl1pPr>
              <a:defRPr/>
            </a:lvl1pPr>
          </a:lstStyle>
          <a:p>
            <a:r>
              <a:rPr lang="zh-CN" altLang="en-US"/>
              <a:t>单击此处编辑母版标题样式</a:t>
            </a:r>
          </a:p>
        </p:txBody>
      </p:sp>
      <p:sp>
        <p:nvSpPr>
          <p:cNvPr id="3076" name="Rectangle 1028"/>
          <p:cNvSpPr>
            <a:spLocks noGrp="1" noChangeArrowheads="1"/>
          </p:cNvSpPr>
          <p:nvPr>
            <p:ph type="subTitle" idx="1"/>
          </p:nvPr>
        </p:nvSpPr>
        <p:spPr>
          <a:xfrm>
            <a:off x="1371600" y="2133600"/>
            <a:ext cx="6400800" cy="1371600"/>
          </a:xfrm>
        </p:spPr>
        <p:txBody>
          <a:bodyPr/>
          <a:lstStyle>
            <a:lvl1pPr marL="0" indent="0" algn="ctr">
              <a:buFontTx/>
              <a:buNone/>
              <a:defRPr/>
            </a:lvl1pPr>
          </a:lstStyle>
          <a:p>
            <a:r>
              <a:rPr lang="zh-CN" altLang="en-US"/>
              <a:t>单击此处编辑母版副标题样式</a:t>
            </a:r>
          </a:p>
        </p:txBody>
      </p:sp>
      <p:sp>
        <p:nvSpPr>
          <p:cNvPr id="7" name="Rectangle 1029"/>
          <p:cNvSpPr>
            <a:spLocks noGrp="1" noChangeArrowheads="1"/>
          </p:cNvSpPr>
          <p:nvPr>
            <p:ph type="dt" sz="half" idx="10"/>
          </p:nvPr>
        </p:nvSpPr>
        <p:spPr/>
        <p:txBody>
          <a:bodyPr/>
          <a:lstStyle>
            <a:lvl1pPr>
              <a:defRPr/>
            </a:lvl1pPr>
          </a:lstStyle>
          <a:p>
            <a:pPr>
              <a:defRPr/>
            </a:pPr>
            <a:endParaRPr lang="en-US" altLang="zh-CN"/>
          </a:p>
        </p:txBody>
      </p:sp>
      <p:sp>
        <p:nvSpPr>
          <p:cNvPr id="8" name="Rectangle 1030"/>
          <p:cNvSpPr>
            <a:spLocks noGrp="1" noChangeArrowheads="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19689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09611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258763"/>
            <a:ext cx="1943100" cy="58372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258763"/>
            <a:ext cx="5676900" cy="58372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475348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279187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626635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5240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5240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799494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1352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34837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282954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960207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9737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58763"/>
            <a:ext cx="77724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5240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pic>
        <p:nvPicPr>
          <p:cNvPr id="1030" name="Picture 8" descr="rxiaohui"/>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8242300" y="2032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0" descr="earth_no_clouds_md_wht"/>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0" y="228600"/>
            <a:ext cx="838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13" descr="j0115856"/>
          <p:cNvPicPr preferRelativeResize="0">
            <a:picLocks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65163" y="1068388"/>
            <a:ext cx="7808912" cy="9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7"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ctr" rtl="0" eaLnBrk="0" fontAlgn="base" hangingPunct="0">
        <a:spcBef>
          <a:spcPct val="0"/>
        </a:spcBef>
        <a:spcAft>
          <a:spcPct val="0"/>
        </a:spcAft>
        <a:defRPr kumimoji="1" sz="4400" b="1">
          <a:solidFill>
            <a:srgbClr val="FF33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4400" b="1">
          <a:solidFill>
            <a:srgbClr val="FF3300"/>
          </a:solidFill>
          <a:effectLst>
            <a:outerShdw blurRad="38100" dist="38100" dir="2700000" algn="tl">
              <a:srgbClr val="C0C0C0"/>
            </a:outerShdw>
          </a:effectLst>
          <a:latin typeface="Times New Roman" pitchFamily="18" charset="0"/>
          <a:ea typeface="隶书" pitchFamily="49" charset="-122"/>
        </a:defRPr>
      </a:lvl2pPr>
      <a:lvl3pPr algn="ctr" rtl="0" eaLnBrk="0" fontAlgn="base" hangingPunct="0">
        <a:spcBef>
          <a:spcPct val="0"/>
        </a:spcBef>
        <a:spcAft>
          <a:spcPct val="0"/>
        </a:spcAft>
        <a:defRPr kumimoji="1" sz="4400" b="1">
          <a:solidFill>
            <a:srgbClr val="FF3300"/>
          </a:solidFill>
          <a:effectLst>
            <a:outerShdw blurRad="38100" dist="38100" dir="2700000" algn="tl">
              <a:srgbClr val="C0C0C0"/>
            </a:outerShdw>
          </a:effectLst>
          <a:latin typeface="Times New Roman" pitchFamily="18" charset="0"/>
          <a:ea typeface="隶书" pitchFamily="49" charset="-122"/>
        </a:defRPr>
      </a:lvl3pPr>
      <a:lvl4pPr algn="ctr" rtl="0" eaLnBrk="0" fontAlgn="base" hangingPunct="0">
        <a:spcBef>
          <a:spcPct val="0"/>
        </a:spcBef>
        <a:spcAft>
          <a:spcPct val="0"/>
        </a:spcAft>
        <a:defRPr kumimoji="1" sz="4400" b="1">
          <a:solidFill>
            <a:srgbClr val="FF3300"/>
          </a:solidFill>
          <a:effectLst>
            <a:outerShdw blurRad="38100" dist="38100" dir="2700000" algn="tl">
              <a:srgbClr val="C0C0C0"/>
            </a:outerShdw>
          </a:effectLst>
          <a:latin typeface="Times New Roman" pitchFamily="18" charset="0"/>
          <a:ea typeface="隶书" pitchFamily="49" charset="-122"/>
        </a:defRPr>
      </a:lvl4pPr>
      <a:lvl5pPr algn="ctr" rtl="0" eaLnBrk="0" fontAlgn="base" hangingPunct="0">
        <a:spcBef>
          <a:spcPct val="0"/>
        </a:spcBef>
        <a:spcAft>
          <a:spcPct val="0"/>
        </a:spcAft>
        <a:defRPr kumimoji="1" sz="4400" b="1">
          <a:solidFill>
            <a:srgbClr val="FF3300"/>
          </a:solidFill>
          <a:effectLst>
            <a:outerShdw blurRad="38100" dist="38100" dir="2700000" algn="tl">
              <a:srgbClr val="C0C0C0"/>
            </a:outerShdw>
          </a:effectLst>
          <a:latin typeface="Times New Roman" pitchFamily="18" charset="0"/>
          <a:ea typeface="隶书" pitchFamily="49" charset="-122"/>
        </a:defRPr>
      </a:lvl5pPr>
      <a:lvl6pPr marL="457200" algn="ctr" rtl="0" fontAlgn="base">
        <a:spcBef>
          <a:spcPct val="0"/>
        </a:spcBef>
        <a:spcAft>
          <a:spcPct val="0"/>
        </a:spcAft>
        <a:defRPr kumimoji="1" sz="4400" b="1">
          <a:solidFill>
            <a:srgbClr val="FF3300"/>
          </a:solidFill>
          <a:effectLst>
            <a:outerShdw blurRad="38100" dist="38100" dir="2700000" algn="tl">
              <a:srgbClr val="C0C0C0"/>
            </a:outerShdw>
          </a:effectLst>
          <a:latin typeface="Times New Roman" pitchFamily="18" charset="0"/>
          <a:ea typeface="隶书" pitchFamily="49" charset="-122"/>
        </a:defRPr>
      </a:lvl6pPr>
      <a:lvl7pPr marL="914400" algn="ctr" rtl="0" fontAlgn="base">
        <a:spcBef>
          <a:spcPct val="0"/>
        </a:spcBef>
        <a:spcAft>
          <a:spcPct val="0"/>
        </a:spcAft>
        <a:defRPr kumimoji="1" sz="4400" b="1">
          <a:solidFill>
            <a:srgbClr val="FF3300"/>
          </a:solidFill>
          <a:effectLst>
            <a:outerShdw blurRad="38100" dist="38100" dir="2700000" algn="tl">
              <a:srgbClr val="C0C0C0"/>
            </a:outerShdw>
          </a:effectLst>
          <a:latin typeface="Times New Roman" pitchFamily="18" charset="0"/>
          <a:ea typeface="隶书" pitchFamily="49" charset="-122"/>
        </a:defRPr>
      </a:lvl7pPr>
      <a:lvl8pPr marL="1371600" algn="ctr" rtl="0" fontAlgn="base">
        <a:spcBef>
          <a:spcPct val="0"/>
        </a:spcBef>
        <a:spcAft>
          <a:spcPct val="0"/>
        </a:spcAft>
        <a:defRPr kumimoji="1" sz="4400" b="1">
          <a:solidFill>
            <a:srgbClr val="FF3300"/>
          </a:solidFill>
          <a:effectLst>
            <a:outerShdw blurRad="38100" dist="38100" dir="2700000" algn="tl">
              <a:srgbClr val="C0C0C0"/>
            </a:outerShdw>
          </a:effectLst>
          <a:latin typeface="Times New Roman" pitchFamily="18" charset="0"/>
          <a:ea typeface="隶书" pitchFamily="49" charset="-122"/>
        </a:defRPr>
      </a:lvl8pPr>
      <a:lvl9pPr marL="1828800" algn="ctr" rtl="0" fontAlgn="base">
        <a:spcBef>
          <a:spcPct val="0"/>
        </a:spcBef>
        <a:spcAft>
          <a:spcPct val="0"/>
        </a:spcAft>
        <a:defRPr kumimoji="1" sz="4400" b="1">
          <a:solidFill>
            <a:srgbClr val="FF3300"/>
          </a:solidFill>
          <a:effectLst>
            <a:outerShdw blurRad="38100" dist="38100" dir="2700000" algn="tl">
              <a:srgbClr val="C0C0C0"/>
            </a:outerShdw>
          </a:effectLst>
          <a:latin typeface="Times New Roman" pitchFamily="18" charset="0"/>
          <a:ea typeface="隶书" pitchFamily="49"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wmf"/><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8.emf"/><Relationship Id="rId5" Type="http://schemas.openxmlformats.org/officeDocument/2006/relationships/oleObject" Target="../embeddings/oleObject4.bin"/><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46.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47.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48.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49.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3.bin"/><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ctrTitle"/>
          </p:nvPr>
        </p:nvSpPr>
        <p:spPr/>
        <p:txBody>
          <a:bodyPr/>
          <a:lstStyle/>
          <a:p>
            <a:pPr eaLnBrk="1" hangingPunct="1">
              <a:defRPr/>
            </a:pPr>
            <a:r>
              <a:rPr lang="zh-CN" altLang="en-US" sz="5400">
                <a:solidFill>
                  <a:schemeClr val="accent2"/>
                </a:solidFill>
              </a:rPr>
              <a:t>第二章</a:t>
            </a:r>
          </a:p>
        </p:txBody>
      </p:sp>
      <p:sp>
        <p:nvSpPr>
          <p:cNvPr id="104451" name="Rectangle 3"/>
          <p:cNvSpPr>
            <a:spLocks noGrp="1" noChangeArrowheads="1"/>
          </p:cNvSpPr>
          <p:nvPr>
            <p:ph type="subTitle" idx="1"/>
          </p:nvPr>
        </p:nvSpPr>
        <p:spPr>
          <a:xfrm>
            <a:off x="1219200" y="2209800"/>
            <a:ext cx="6781800" cy="990600"/>
          </a:xfrm>
        </p:spPr>
        <p:txBody>
          <a:bodyPr/>
          <a:lstStyle/>
          <a:p>
            <a:pPr eaLnBrk="1" hangingPunct="1">
              <a:defRPr/>
            </a:pPr>
            <a:r>
              <a:rPr lang="zh-CN" altLang="en-US" sz="5400">
                <a:solidFill>
                  <a:srgbClr val="FF3300"/>
                </a:solidFill>
                <a:effectLst>
                  <a:outerShdw blurRad="38100" dist="38100" dir="2700000" algn="tl">
                    <a:srgbClr val="C0C0C0"/>
                  </a:outerShdw>
                </a:effectLst>
                <a:ea typeface="隶书" pitchFamily="49" charset="-122"/>
              </a:rPr>
              <a:t>用户接口与作业管理</a:t>
            </a:r>
          </a:p>
        </p:txBody>
      </p:sp>
      <p:grpSp>
        <p:nvGrpSpPr>
          <p:cNvPr id="5124" name="Group 4"/>
          <p:cNvGrpSpPr>
            <a:grpSpLocks/>
          </p:cNvGrpSpPr>
          <p:nvPr/>
        </p:nvGrpSpPr>
        <p:grpSpPr bwMode="auto">
          <a:xfrm>
            <a:off x="2514600" y="4267200"/>
            <a:ext cx="4419600" cy="1524000"/>
            <a:chOff x="1584" y="1680"/>
            <a:chExt cx="2992" cy="960"/>
          </a:xfrm>
        </p:grpSpPr>
        <p:pic>
          <p:nvPicPr>
            <p:cNvPr id="5125" name="Picture 5" descr="j019743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8" y="1680"/>
              <a:ext cx="544"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descr="j017403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632" y="1680"/>
              <a:ext cx="806" cy="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7" descr="j017403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640" y="1680"/>
              <a:ext cx="806" cy="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Line 8"/>
            <p:cNvSpPr>
              <a:spLocks noChangeShapeType="1"/>
            </p:cNvSpPr>
            <p:nvPr/>
          </p:nvSpPr>
          <p:spPr bwMode="auto">
            <a:xfrm>
              <a:off x="1584" y="2640"/>
              <a:ext cx="2992" cy="0"/>
            </a:xfrm>
            <a:prstGeom prst="line">
              <a:avLst/>
            </a:prstGeom>
            <a:noFill/>
            <a:ln w="3810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129" name="Line 9"/>
            <p:cNvSpPr>
              <a:spLocks noChangeShapeType="1"/>
            </p:cNvSpPr>
            <p:nvPr/>
          </p:nvSpPr>
          <p:spPr bwMode="auto">
            <a:xfrm>
              <a:off x="2304" y="2448"/>
              <a:ext cx="0" cy="19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30" name="Line 10"/>
            <p:cNvSpPr>
              <a:spLocks noChangeShapeType="1"/>
            </p:cNvSpPr>
            <p:nvPr/>
          </p:nvSpPr>
          <p:spPr bwMode="auto">
            <a:xfrm>
              <a:off x="3312" y="2448"/>
              <a:ext cx="0" cy="19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31" name="Line 11"/>
            <p:cNvSpPr>
              <a:spLocks noChangeShapeType="1"/>
            </p:cNvSpPr>
            <p:nvPr/>
          </p:nvSpPr>
          <p:spPr bwMode="auto">
            <a:xfrm>
              <a:off x="4176" y="2448"/>
              <a:ext cx="0" cy="19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23555" name="Rectangle 3"/>
          <p:cNvSpPr>
            <a:spLocks noGrp="1" noChangeArrowheads="1"/>
          </p:cNvSpPr>
          <p:nvPr>
            <p:ph type="body" idx="1"/>
          </p:nvPr>
        </p:nvSpPr>
        <p:spPr>
          <a:xfrm>
            <a:off x="685800" y="1173163"/>
            <a:ext cx="8001000" cy="2362200"/>
          </a:xfrm>
        </p:spPr>
        <p:txBody>
          <a:bodyPr/>
          <a:lstStyle/>
          <a:p>
            <a:pPr eaLnBrk="1" hangingPunct="1">
              <a:lnSpc>
                <a:spcPct val="105000"/>
              </a:lnSpc>
              <a:spcBef>
                <a:spcPct val="10000"/>
              </a:spcBef>
              <a:buFontTx/>
              <a:buNone/>
            </a:pPr>
            <a:r>
              <a:rPr lang="en-US" altLang="zh-CN" sz="3600" b="1">
                <a:solidFill>
                  <a:schemeClr val="accent2"/>
                </a:solidFill>
              </a:rPr>
              <a:t>2.1 </a:t>
            </a:r>
            <a:r>
              <a:rPr lang="zh-CN" altLang="en-US" sz="3600" b="1">
                <a:solidFill>
                  <a:schemeClr val="accent2"/>
                </a:solidFill>
              </a:rPr>
              <a:t>程序的启动和结束</a:t>
            </a:r>
          </a:p>
          <a:p>
            <a:pPr eaLnBrk="1" hangingPunct="1">
              <a:lnSpc>
                <a:spcPct val="105000"/>
              </a:lnSpc>
              <a:spcBef>
                <a:spcPct val="10000"/>
              </a:spcBef>
              <a:buFontTx/>
              <a:buNone/>
            </a:pPr>
            <a:r>
              <a:rPr lang="en-US" altLang="zh-CN" b="1">
                <a:solidFill>
                  <a:srgbClr val="008000"/>
                </a:solidFill>
              </a:rPr>
              <a:t>2.1.1 </a:t>
            </a:r>
            <a:r>
              <a:rPr lang="zh-CN" altLang="en-US" b="1">
                <a:solidFill>
                  <a:srgbClr val="008000"/>
                </a:solidFill>
              </a:rPr>
              <a:t>程序的启动</a:t>
            </a:r>
            <a:endParaRPr lang="zh-CN" altLang="en-US" sz="2800" b="1"/>
          </a:p>
          <a:p>
            <a:pPr eaLnBrk="1" hangingPunct="1">
              <a:lnSpc>
                <a:spcPct val="105000"/>
              </a:lnSpc>
              <a:spcBef>
                <a:spcPct val="10000"/>
              </a:spcBef>
              <a:buFontTx/>
              <a:buBlip>
                <a:blip r:embed="rId3"/>
              </a:buBlip>
            </a:pPr>
            <a:r>
              <a:rPr lang="zh-CN" altLang="en-US" sz="2800" b="1"/>
              <a:t>第五种方式：</a:t>
            </a:r>
          </a:p>
          <a:p>
            <a:pPr eaLnBrk="1" hangingPunct="1">
              <a:lnSpc>
                <a:spcPct val="105000"/>
              </a:lnSpc>
              <a:spcBef>
                <a:spcPct val="10000"/>
              </a:spcBef>
              <a:buFontTx/>
              <a:buNone/>
            </a:pPr>
            <a:r>
              <a:rPr lang="zh-CN" altLang="en-US" sz="2800" b="1"/>
              <a:t>    自启程序</a:t>
            </a:r>
          </a:p>
        </p:txBody>
      </p:sp>
      <p:grpSp>
        <p:nvGrpSpPr>
          <p:cNvPr id="2" name="Group 4"/>
          <p:cNvGrpSpPr>
            <a:grpSpLocks/>
          </p:cNvGrpSpPr>
          <p:nvPr/>
        </p:nvGrpSpPr>
        <p:grpSpPr bwMode="auto">
          <a:xfrm>
            <a:off x="3429000" y="3197225"/>
            <a:ext cx="5410200" cy="681038"/>
            <a:chOff x="912" y="1138"/>
            <a:chExt cx="3984" cy="586"/>
          </a:xfrm>
        </p:grpSpPr>
        <p:sp>
          <p:nvSpPr>
            <p:cNvPr id="23571" name="Text Box 5"/>
            <p:cNvSpPr txBox="1">
              <a:spLocks noChangeArrowheads="1"/>
            </p:cNvSpPr>
            <p:nvPr/>
          </p:nvSpPr>
          <p:spPr bwMode="auto">
            <a:xfrm>
              <a:off x="912" y="1375"/>
              <a:ext cx="3984" cy="349"/>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800" b="1"/>
                <a:t>将该存储介质放到相应的联机输入装置上</a:t>
              </a:r>
            </a:p>
          </p:txBody>
        </p:sp>
        <p:sp>
          <p:nvSpPr>
            <p:cNvPr id="23572" name="Line 6"/>
            <p:cNvSpPr>
              <a:spLocks noChangeShapeType="1"/>
            </p:cNvSpPr>
            <p:nvPr/>
          </p:nvSpPr>
          <p:spPr bwMode="auto">
            <a:xfrm>
              <a:off x="2928" y="1138"/>
              <a:ext cx="0" cy="2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7"/>
          <p:cNvGrpSpPr>
            <a:grpSpLocks/>
          </p:cNvGrpSpPr>
          <p:nvPr/>
        </p:nvGrpSpPr>
        <p:grpSpPr bwMode="auto">
          <a:xfrm>
            <a:off x="4211638" y="3867150"/>
            <a:ext cx="3910012" cy="901700"/>
            <a:chOff x="1488" y="1714"/>
            <a:chExt cx="2880" cy="777"/>
          </a:xfrm>
        </p:grpSpPr>
        <p:sp>
          <p:nvSpPr>
            <p:cNvPr id="23569" name="Text Box 8"/>
            <p:cNvSpPr txBox="1">
              <a:spLocks noChangeArrowheads="1"/>
            </p:cNvSpPr>
            <p:nvPr/>
          </p:nvSpPr>
          <p:spPr bwMode="auto">
            <a:xfrm>
              <a:off x="1488" y="1906"/>
              <a:ext cx="2880" cy="585"/>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800" b="1"/>
                <a:t>以某种硬操作方法通知计算机需执行自启程序</a:t>
              </a:r>
            </a:p>
          </p:txBody>
        </p:sp>
        <p:sp>
          <p:nvSpPr>
            <p:cNvPr id="23570" name="Line 9"/>
            <p:cNvSpPr>
              <a:spLocks noChangeShapeType="1"/>
            </p:cNvSpPr>
            <p:nvPr/>
          </p:nvSpPr>
          <p:spPr bwMode="auto">
            <a:xfrm flipH="1">
              <a:off x="2928" y="1714"/>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0"/>
          <p:cNvGrpSpPr>
            <a:grpSpLocks/>
          </p:cNvGrpSpPr>
          <p:nvPr/>
        </p:nvGrpSpPr>
        <p:grpSpPr bwMode="auto">
          <a:xfrm>
            <a:off x="3819525" y="4757738"/>
            <a:ext cx="4692650" cy="903287"/>
            <a:chOff x="1200" y="2482"/>
            <a:chExt cx="3455" cy="778"/>
          </a:xfrm>
        </p:grpSpPr>
        <p:sp>
          <p:nvSpPr>
            <p:cNvPr id="23567" name="Text Box 11"/>
            <p:cNvSpPr txBox="1">
              <a:spLocks noChangeArrowheads="1"/>
            </p:cNvSpPr>
            <p:nvPr/>
          </p:nvSpPr>
          <p:spPr bwMode="auto">
            <a:xfrm>
              <a:off x="1200" y="2674"/>
              <a:ext cx="3455" cy="586"/>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800" b="1"/>
                <a:t>硬件将上述引导程序读入内存并将控制权传给它</a:t>
              </a:r>
            </a:p>
          </p:txBody>
        </p:sp>
        <p:sp>
          <p:nvSpPr>
            <p:cNvPr id="23568" name="Line 12"/>
            <p:cNvSpPr>
              <a:spLocks noChangeShapeType="1"/>
            </p:cNvSpPr>
            <p:nvPr/>
          </p:nvSpPr>
          <p:spPr bwMode="auto">
            <a:xfrm>
              <a:off x="2928" y="2482"/>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13"/>
          <p:cNvGrpSpPr>
            <a:grpSpLocks/>
          </p:cNvGrpSpPr>
          <p:nvPr/>
        </p:nvGrpSpPr>
        <p:grpSpPr bwMode="auto">
          <a:xfrm>
            <a:off x="4016375" y="5649913"/>
            <a:ext cx="4365625" cy="901700"/>
            <a:chOff x="1345" y="3250"/>
            <a:chExt cx="3214" cy="777"/>
          </a:xfrm>
        </p:grpSpPr>
        <p:sp>
          <p:nvSpPr>
            <p:cNvPr id="23565" name="Text Box 14"/>
            <p:cNvSpPr txBox="1">
              <a:spLocks noChangeArrowheads="1"/>
            </p:cNvSpPr>
            <p:nvPr/>
          </p:nvSpPr>
          <p:spPr bwMode="auto">
            <a:xfrm>
              <a:off x="1345" y="3442"/>
              <a:ext cx="3214" cy="585"/>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800" b="1"/>
                <a:t>引导程序将用户主体程序读入内存并将控制权传给它</a:t>
              </a:r>
            </a:p>
          </p:txBody>
        </p:sp>
        <p:sp>
          <p:nvSpPr>
            <p:cNvPr id="23566" name="Line 15"/>
            <p:cNvSpPr>
              <a:spLocks noChangeShapeType="1"/>
            </p:cNvSpPr>
            <p:nvPr/>
          </p:nvSpPr>
          <p:spPr bwMode="auto">
            <a:xfrm>
              <a:off x="2928" y="3250"/>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16"/>
          <p:cNvGrpSpPr>
            <a:grpSpLocks/>
          </p:cNvGrpSpPr>
          <p:nvPr/>
        </p:nvGrpSpPr>
        <p:grpSpPr bwMode="auto">
          <a:xfrm>
            <a:off x="3689350" y="2362200"/>
            <a:ext cx="5010150" cy="846138"/>
            <a:chOff x="1104" y="418"/>
            <a:chExt cx="3689" cy="729"/>
          </a:xfrm>
        </p:grpSpPr>
        <p:sp>
          <p:nvSpPr>
            <p:cNvPr id="23563" name="Text Box 17"/>
            <p:cNvSpPr txBox="1">
              <a:spLocks noChangeArrowheads="1"/>
            </p:cNvSpPr>
            <p:nvPr/>
          </p:nvSpPr>
          <p:spPr bwMode="auto">
            <a:xfrm>
              <a:off x="1104" y="562"/>
              <a:ext cx="3689" cy="585"/>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b="1"/>
                <a:t>用户程序存放在外存上，其自含的引导程序顺序放在存储介质的开始位置</a:t>
              </a:r>
            </a:p>
          </p:txBody>
        </p:sp>
        <p:sp>
          <p:nvSpPr>
            <p:cNvPr id="23564" name="Line 18"/>
            <p:cNvSpPr>
              <a:spLocks noChangeShapeType="1"/>
            </p:cNvSpPr>
            <p:nvPr/>
          </p:nvSpPr>
          <p:spPr bwMode="auto">
            <a:xfrm flipH="1">
              <a:off x="2928" y="418"/>
              <a:ext cx="0" cy="14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2899" name="Text Box 19"/>
          <p:cNvSpPr txBox="1">
            <a:spLocks noChangeArrowheads="1"/>
          </p:cNvSpPr>
          <p:nvPr/>
        </p:nvSpPr>
        <p:spPr bwMode="auto">
          <a:xfrm>
            <a:off x="5105400" y="1905000"/>
            <a:ext cx="213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000" b="1"/>
              <a:t>引导程序</a:t>
            </a:r>
          </a:p>
        </p:txBody>
      </p:sp>
      <p:pic>
        <p:nvPicPr>
          <p:cNvPr id="23562" name="Picture 20" descr="COMP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419600"/>
            <a:ext cx="105092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2899"/>
                                        </p:tgtEl>
                                        <p:attrNameLst>
                                          <p:attrName>style.visibility</p:attrName>
                                        </p:attrNameLst>
                                      </p:cBhvr>
                                      <p:to>
                                        <p:strVal val="visible"/>
                                      </p:to>
                                    </p:set>
                                    <p:animEffect transition="in" filter="box(out)">
                                      <p:cBhvr>
                                        <p:cTn id="7" dur="500"/>
                                        <p:tgtEl>
                                          <p:spTgt spid="122899"/>
                                        </p:tgtEl>
                                      </p:cBhvr>
                                    </p:animEffect>
                                  </p:childTnLst>
                                </p:cTn>
                              </p:par>
                            </p:childTnLst>
                          </p:cTn>
                        </p:par>
                        <p:par>
                          <p:cTn id="8" fill="hold" nodeType="afterGroup">
                            <p:stCondLst>
                              <p:cond delay="500"/>
                            </p:stCondLst>
                            <p:childTnLst>
                              <p:par>
                                <p:cTn id="9" presetID="17"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
                                          </p:val>
                                        </p:tav>
                                        <p:tav tm="100000">
                                          <p:val>
                                            <p:strVal val="#ppt_x"/>
                                          </p:val>
                                        </p:tav>
                                      </p:tavLst>
                                    </p:anim>
                                    <p:anim calcmode="lin" valueType="num">
                                      <p:cBhvr>
                                        <p:cTn id="12" dur="500" fill="hold"/>
                                        <p:tgtEl>
                                          <p:spTgt spid="6"/>
                                        </p:tgtEl>
                                        <p:attrNameLst>
                                          <p:attrName>ppt_y</p:attrName>
                                        </p:attrNameLst>
                                      </p:cBhvr>
                                      <p:tavLst>
                                        <p:tav tm="0">
                                          <p:val>
                                            <p:strVal val="#ppt_y-#ppt_h/2"/>
                                          </p:val>
                                        </p:tav>
                                        <p:tav tm="100000">
                                          <p:val>
                                            <p:strVal val="#ppt_y"/>
                                          </p:val>
                                        </p:tav>
                                      </p:tavLst>
                                    </p:anim>
                                    <p:anim calcmode="lin" valueType="num">
                                      <p:cBhvr>
                                        <p:cTn id="13" dur="500" fill="hold"/>
                                        <p:tgtEl>
                                          <p:spTgt spid="6"/>
                                        </p:tgtEl>
                                        <p:attrNameLst>
                                          <p:attrName>ppt_w</p:attrName>
                                        </p:attrNameLst>
                                      </p:cBhvr>
                                      <p:tavLst>
                                        <p:tav tm="0">
                                          <p:val>
                                            <p:strVal val="#ppt_w"/>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par>
                          <p:cTn id="15" fill="hold" nodeType="afterGroup">
                            <p:stCondLst>
                              <p:cond delay="1000"/>
                            </p:stCondLst>
                            <p:childTnLst>
                              <p:par>
                                <p:cTn id="16" presetID="17" presetClass="entr" presetSubtype="1"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ppt_h/2"/>
                                          </p:val>
                                        </p:tav>
                                        <p:tav tm="100000">
                                          <p:val>
                                            <p:strVal val="#ppt_y"/>
                                          </p:val>
                                        </p:tav>
                                      </p:tavLst>
                                    </p:anim>
                                    <p:anim calcmode="lin" valueType="num">
                                      <p:cBhvr>
                                        <p:cTn id="20" dur="500" fill="hold"/>
                                        <p:tgtEl>
                                          <p:spTgt spid="2"/>
                                        </p:tgtEl>
                                        <p:attrNameLst>
                                          <p:attrName>ppt_w</p:attrName>
                                        </p:attrNameLst>
                                      </p:cBhvr>
                                      <p:tavLst>
                                        <p:tav tm="0">
                                          <p:val>
                                            <p:strVal val="#ppt_w"/>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childTnLst>
                                </p:cTn>
                              </p:par>
                            </p:childTnLst>
                          </p:cTn>
                        </p:par>
                        <p:par>
                          <p:cTn id="22" fill="hold" nodeType="afterGroup">
                            <p:stCondLst>
                              <p:cond delay="1500"/>
                            </p:stCondLst>
                            <p:childTnLst>
                              <p:par>
                                <p:cTn id="23" presetID="17" presetClass="entr" presetSubtype="1"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ppt_x</p:attrName>
                                        </p:attrNameLst>
                                      </p:cBhvr>
                                      <p:tavLst>
                                        <p:tav tm="0">
                                          <p:val>
                                            <p:strVal val="#ppt_x"/>
                                          </p:val>
                                        </p:tav>
                                        <p:tav tm="100000">
                                          <p:val>
                                            <p:strVal val="#ppt_x"/>
                                          </p:val>
                                        </p:tav>
                                      </p:tavLst>
                                    </p:anim>
                                    <p:anim calcmode="lin" valueType="num">
                                      <p:cBhvr>
                                        <p:cTn id="26" dur="500" fill="hold"/>
                                        <p:tgtEl>
                                          <p:spTgt spid="3"/>
                                        </p:tgtEl>
                                        <p:attrNameLst>
                                          <p:attrName>ppt_y</p:attrName>
                                        </p:attrNameLst>
                                      </p:cBhvr>
                                      <p:tavLst>
                                        <p:tav tm="0">
                                          <p:val>
                                            <p:strVal val="#ppt_y-#ppt_h/2"/>
                                          </p:val>
                                        </p:tav>
                                        <p:tav tm="100000">
                                          <p:val>
                                            <p:strVal val="#ppt_y"/>
                                          </p:val>
                                        </p:tav>
                                      </p:tavLst>
                                    </p:anim>
                                    <p:anim calcmode="lin" valueType="num">
                                      <p:cBhvr>
                                        <p:cTn id="27" dur="500" fill="hold"/>
                                        <p:tgtEl>
                                          <p:spTgt spid="3"/>
                                        </p:tgtEl>
                                        <p:attrNameLst>
                                          <p:attrName>ppt_w</p:attrName>
                                        </p:attrNameLst>
                                      </p:cBhvr>
                                      <p:tavLst>
                                        <p:tav tm="0">
                                          <p:val>
                                            <p:strVal val="#ppt_w"/>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childTnLst>
                                </p:cTn>
                              </p:par>
                            </p:childTnLst>
                          </p:cTn>
                        </p:par>
                        <p:par>
                          <p:cTn id="29" fill="hold" nodeType="afterGroup">
                            <p:stCondLst>
                              <p:cond delay="2000"/>
                            </p:stCondLst>
                            <p:childTnLst>
                              <p:par>
                                <p:cTn id="30" presetID="17" presetClass="entr" presetSubtype="1"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ppt_x</p:attrName>
                                        </p:attrNameLst>
                                      </p:cBhvr>
                                      <p:tavLst>
                                        <p:tav tm="0">
                                          <p:val>
                                            <p:strVal val="#ppt_x"/>
                                          </p:val>
                                        </p:tav>
                                        <p:tav tm="100000">
                                          <p:val>
                                            <p:strVal val="#ppt_x"/>
                                          </p:val>
                                        </p:tav>
                                      </p:tavLst>
                                    </p:anim>
                                    <p:anim calcmode="lin" valueType="num">
                                      <p:cBhvr>
                                        <p:cTn id="33" dur="500" fill="hold"/>
                                        <p:tgtEl>
                                          <p:spTgt spid="4"/>
                                        </p:tgtEl>
                                        <p:attrNameLst>
                                          <p:attrName>ppt_y</p:attrName>
                                        </p:attrNameLst>
                                      </p:cBhvr>
                                      <p:tavLst>
                                        <p:tav tm="0">
                                          <p:val>
                                            <p:strVal val="#ppt_y-#ppt_h/2"/>
                                          </p:val>
                                        </p:tav>
                                        <p:tav tm="100000">
                                          <p:val>
                                            <p:strVal val="#ppt_y"/>
                                          </p:val>
                                        </p:tav>
                                      </p:tavLst>
                                    </p:anim>
                                    <p:anim calcmode="lin" valueType="num">
                                      <p:cBhvr>
                                        <p:cTn id="34" dur="500" fill="hold"/>
                                        <p:tgtEl>
                                          <p:spTgt spid="4"/>
                                        </p:tgtEl>
                                        <p:attrNameLst>
                                          <p:attrName>ppt_w</p:attrName>
                                        </p:attrNameLst>
                                      </p:cBhvr>
                                      <p:tavLst>
                                        <p:tav tm="0">
                                          <p:val>
                                            <p:strVal val="#ppt_w"/>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childTnLst>
                                </p:cTn>
                              </p:par>
                            </p:childTnLst>
                          </p:cTn>
                        </p:par>
                        <p:par>
                          <p:cTn id="36" fill="hold" nodeType="afterGroup">
                            <p:stCondLst>
                              <p:cond delay="2500"/>
                            </p:stCondLst>
                            <p:childTnLst>
                              <p:par>
                                <p:cTn id="37" presetID="17" presetClass="entr" presetSubtype="1"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ppt_x</p:attrName>
                                        </p:attrNameLst>
                                      </p:cBhvr>
                                      <p:tavLst>
                                        <p:tav tm="0">
                                          <p:val>
                                            <p:strVal val="#ppt_x"/>
                                          </p:val>
                                        </p:tav>
                                        <p:tav tm="100000">
                                          <p:val>
                                            <p:strVal val="#ppt_x"/>
                                          </p:val>
                                        </p:tav>
                                      </p:tavLst>
                                    </p:anim>
                                    <p:anim calcmode="lin" valueType="num">
                                      <p:cBhvr>
                                        <p:cTn id="40" dur="500" fill="hold"/>
                                        <p:tgtEl>
                                          <p:spTgt spid="5"/>
                                        </p:tgtEl>
                                        <p:attrNameLst>
                                          <p:attrName>ppt_y</p:attrName>
                                        </p:attrNameLst>
                                      </p:cBhvr>
                                      <p:tavLst>
                                        <p:tav tm="0">
                                          <p:val>
                                            <p:strVal val="#ppt_y-#ppt_h/2"/>
                                          </p:val>
                                        </p:tav>
                                        <p:tav tm="100000">
                                          <p:val>
                                            <p:strVal val="#ppt_y"/>
                                          </p:val>
                                        </p:tav>
                                      </p:tavLst>
                                    </p:anim>
                                    <p:anim calcmode="lin" valueType="num">
                                      <p:cBhvr>
                                        <p:cTn id="41" dur="500" fill="hold"/>
                                        <p:tgtEl>
                                          <p:spTgt spid="5"/>
                                        </p:tgtEl>
                                        <p:attrNameLst>
                                          <p:attrName>ppt_w</p:attrName>
                                        </p:attrNameLst>
                                      </p:cBhvr>
                                      <p:tavLst>
                                        <p:tav tm="0">
                                          <p:val>
                                            <p:strVal val="#ppt_w"/>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9"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25603" name="Rectangle 3"/>
          <p:cNvSpPr>
            <a:spLocks noGrp="1" noChangeArrowheads="1"/>
          </p:cNvSpPr>
          <p:nvPr>
            <p:ph type="body" idx="1"/>
          </p:nvPr>
        </p:nvSpPr>
        <p:spPr>
          <a:xfrm>
            <a:off x="685800" y="1196975"/>
            <a:ext cx="8001000" cy="5029200"/>
          </a:xfrm>
        </p:spPr>
        <p:txBody>
          <a:bodyPr/>
          <a:lstStyle/>
          <a:p>
            <a:pPr eaLnBrk="1" hangingPunct="1">
              <a:lnSpc>
                <a:spcPct val="105000"/>
              </a:lnSpc>
              <a:spcBef>
                <a:spcPct val="10000"/>
              </a:spcBef>
              <a:buFontTx/>
              <a:buNone/>
            </a:pPr>
            <a:r>
              <a:rPr lang="en-US" altLang="zh-CN" sz="4000" b="1">
                <a:solidFill>
                  <a:schemeClr val="accent2"/>
                </a:solidFill>
              </a:rPr>
              <a:t>2.1 </a:t>
            </a:r>
            <a:r>
              <a:rPr lang="zh-CN" altLang="en-US" sz="4000" b="1">
                <a:solidFill>
                  <a:schemeClr val="accent2"/>
                </a:solidFill>
              </a:rPr>
              <a:t>程序的启动和结束</a:t>
            </a:r>
          </a:p>
          <a:p>
            <a:pPr eaLnBrk="1" hangingPunct="1">
              <a:lnSpc>
                <a:spcPct val="105000"/>
              </a:lnSpc>
              <a:spcBef>
                <a:spcPct val="10000"/>
              </a:spcBef>
              <a:buFontTx/>
              <a:buNone/>
            </a:pPr>
            <a:r>
              <a:rPr lang="en-US" altLang="zh-CN" sz="3600" b="1">
                <a:solidFill>
                  <a:srgbClr val="008000"/>
                </a:solidFill>
              </a:rPr>
              <a:t>2.1.2 </a:t>
            </a:r>
            <a:r>
              <a:rPr lang="zh-CN" altLang="en-US" sz="3600" b="1">
                <a:solidFill>
                  <a:srgbClr val="008000"/>
                </a:solidFill>
              </a:rPr>
              <a:t>程序的结束</a:t>
            </a:r>
            <a:endParaRPr lang="zh-CN" altLang="en-US" b="1"/>
          </a:p>
          <a:p>
            <a:pPr marL="939800" lvl="1" indent="-482600" eaLnBrk="1" hangingPunct="1">
              <a:lnSpc>
                <a:spcPct val="105000"/>
              </a:lnSpc>
              <a:spcBef>
                <a:spcPct val="10000"/>
              </a:spcBef>
              <a:buFontTx/>
              <a:buBlip>
                <a:blip r:embed="rId3"/>
              </a:buBlip>
            </a:pPr>
            <a:r>
              <a:rPr lang="zh-CN" altLang="en-US" sz="3200" b="1"/>
              <a:t>正常结束：程序按自身的逻辑有效地完成预定功能后结束</a:t>
            </a:r>
          </a:p>
          <a:p>
            <a:pPr marL="1504950" lvl="2" indent="-450850" eaLnBrk="1" hangingPunct="1">
              <a:lnSpc>
                <a:spcPct val="105000"/>
              </a:lnSpc>
              <a:spcBef>
                <a:spcPct val="10000"/>
              </a:spcBef>
              <a:buFontTx/>
              <a:buBlip>
                <a:blip r:embed="rId4"/>
              </a:buBlip>
            </a:pPr>
            <a:r>
              <a:rPr lang="zh-CN" altLang="en-US" sz="2800" b="1"/>
              <a:t>返回父程序并回送结果信息</a:t>
            </a:r>
          </a:p>
          <a:p>
            <a:pPr marL="1504950" lvl="2" indent="-450850" eaLnBrk="1" hangingPunct="1">
              <a:lnSpc>
                <a:spcPct val="105000"/>
              </a:lnSpc>
              <a:spcBef>
                <a:spcPct val="10000"/>
              </a:spcBef>
              <a:buFontTx/>
              <a:buBlip>
                <a:blip r:embed="rId4"/>
              </a:buBlip>
            </a:pPr>
            <a:r>
              <a:rPr lang="zh-CN" altLang="en-US" sz="2800" b="1"/>
              <a:t>释放所用资源（空间、设备），记录使用情况，记帐等</a:t>
            </a:r>
          </a:p>
          <a:p>
            <a:pPr marL="939800" lvl="1" indent="-482600" eaLnBrk="1" hangingPunct="1">
              <a:lnSpc>
                <a:spcPct val="105000"/>
              </a:lnSpc>
              <a:spcBef>
                <a:spcPct val="10000"/>
              </a:spcBef>
              <a:buFontTx/>
              <a:buBlip>
                <a:blip r:embed="rId3"/>
              </a:buBlip>
            </a:pPr>
            <a:r>
              <a:rPr lang="zh-CN" altLang="en-US" sz="3200" b="1"/>
              <a:t>异常结束：发生了某些错误而导致程序在没有完成预定功能时提前结束</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27651" name="Rectangle 3"/>
          <p:cNvSpPr>
            <a:spLocks noGrp="1" noChangeArrowheads="1"/>
          </p:cNvSpPr>
          <p:nvPr>
            <p:ph type="body" idx="1"/>
          </p:nvPr>
        </p:nvSpPr>
        <p:spPr>
          <a:xfrm>
            <a:off x="685800" y="1196975"/>
            <a:ext cx="7772400" cy="1600200"/>
          </a:xfrm>
        </p:spPr>
        <p:txBody>
          <a:bodyPr/>
          <a:lstStyle/>
          <a:p>
            <a:pPr eaLnBrk="1" hangingPunct="1">
              <a:buFontTx/>
              <a:buNone/>
            </a:pPr>
            <a:r>
              <a:rPr lang="en-US" altLang="zh-CN" b="1">
                <a:solidFill>
                  <a:srgbClr val="0033CC"/>
                </a:solidFill>
              </a:rPr>
              <a:t>2.2 </a:t>
            </a:r>
            <a:r>
              <a:rPr lang="zh-CN" altLang="en-US" b="1">
                <a:solidFill>
                  <a:srgbClr val="0033CC"/>
                </a:solidFill>
              </a:rPr>
              <a:t>作业（</a:t>
            </a:r>
            <a:r>
              <a:rPr lang="en-US" altLang="zh-CN" b="1">
                <a:solidFill>
                  <a:srgbClr val="0033CC"/>
                </a:solidFill>
              </a:rPr>
              <a:t>JOB</a:t>
            </a:r>
            <a:r>
              <a:rPr lang="zh-CN" altLang="en-US" b="1">
                <a:solidFill>
                  <a:srgbClr val="0033CC"/>
                </a:solidFill>
              </a:rPr>
              <a:t>）的基本概念</a:t>
            </a:r>
          </a:p>
          <a:p>
            <a:pPr eaLnBrk="1" hangingPunct="1">
              <a:buFontTx/>
              <a:buNone/>
            </a:pPr>
            <a:r>
              <a:rPr lang="en-US" altLang="zh-CN" sz="2800" b="1">
                <a:solidFill>
                  <a:srgbClr val="008000"/>
                </a:solidFill>
              </a:rPr>
              <a:t>2.2.1 </a:t>
            </a:r>
            <a:r>
              <a:rPr lang="zh-CN" altLang="en-US" sz="2800" b="1">
                <a:solidFill>
                  <a:srgbClr val="008000"/>
                </a:solidFill>
              </a:rPr>
              <a:t>作业</a:t>
            </a:r>
            <a:r>
              <a:rPr lang="zh-CN" altLang="en-US" sz="2400" b="1">
                <a:solidFill>
                  <a:srgbClr val="FF3300"/>
                </a:solidFill>
              </a:rPr>
              <a:t>（从用户角度）</a:t>
            </a:r>
          </a:p>
          <a:p>
            <a:pPr eaLnBrk="1" hangingPunct="1">
              <a:buFontTx/>
              <a:buBlip>
                <a:blip r:embed="rId3"/>
              </a:buBlip>
            </a:pPr>
            <a:r>
              <a:rPr lang="zh-CN" altLang="en-US" sz="2400" b="1"/>
              <a:t>编程过程</a:t>
            </a:r>
          </a:p>
        </p:txBody>
      </p:sp>
      <p:sp>
        <p:nvSpPr>
          <p:cNvPr id="126980" name="Text Box 4"/>
          <p:cNvSpPr txBox="1">
            <a:spLocks noChangeArrowheads="1"/>
          </p:cNvSpPr>
          <p:nvPr/>
        </p:nvSpPr>
        <p:spPr bwMode="auto">
          <a:xfrm>
            <a:off x="700088" y="4267200"/>
            <a:ext cx="7848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7350" indent="-3873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30000"/>
              </a:spcBef>
              <a:buFontTx/>
              <a:buBlip>
                <a:blip r:embed="rId3"/>
              </a:buBlip>
            </a:pPr>
            <a:r>
              <a:rPr lang="zh-CN" altLang="en-US" sz="2400" b="1"/>
              <a:t>在一次应用业务处理过程中，从输入开始到输出结束，用户要求计算机所作的有关该次业务处理的全部工作称为一个作业。</a:t>
            </a:r>
          </a:p>
          <a:p>
            <a:pPr eaLnBrk="1" hangingPunct="1">
              <a:lnSpc>
                <a:spcPct val="110000"/>
              </a:lnSpc>
              <a:spcBef>
                <a:spcPct val="30000"/>
              </a:spcBef>
              <a:buFontTx/>
              <a:buBlip>
                <a:blip r:embed="rId3"/>
              </a:buBlip>
            </a:pPr>
            <a:r>
              <a:rPr lang="zh-CN" altLang="en-US" sz="2400" b="1"/>
              <a:t>作业步：在一个作业的处理过程中，计算机所作的相对独立的工作。作业由不同顺序的作业步组成。</a:t>
            </a:r>
          </a:p>
        </p:txBody>
      </p:sp>
      <p:grpSp>
        <p:nvGrpSpPr>
          <p:cNvPr id="2" name="Group 5"/>
          <p:cNvGrpSpPr>
            <a:grpSpLocks/>
          </p:cNvGrpSpPr>
          <p:nvPr/>
        </p:nvGrpSpPr>
        <p:grpSpPr bwMode="auto">
          <a:xfrm>
            <a:off x="990600" y="2590800"/>
            <a:ext cx="7100888" cy="1447800"/>
            <a:chOff x="624" y="1632"/>
            <a:chExt cx="4473" cy="912"/>
          </a:xfrm>
        </p:grpSpPr>
        <p:grpSp>
          <p:nvGrpSpPr>
            <p:cNvPr id="27654" name="Group 6"/>
            <p:cNvGrpSpPr>
              <a:grpSpLocks/>
            </p:cNvGrpSpPr>
            <p:nvPr/>
          </p:nvGrpSpPr>
          <p:grpSpPr bwMode="auto">
            <a:xfrm>
              <a:off x="624" y="2016"/>
              <a:ext cx="4473" cy="528"/>
              <a:chOff x="624" y="2112"/>
              <a:chExt cx="4473" cy="528"/>
            </a:xfrm>
          </p:grpSpPr>
          <p:sp>
            <p:nvSpPr>
              <p:cNvPr id="27657" name="Rectangle 7"/>
              <p:cNvSpPr>
                <a:spLocks noChangeArrowheads="1"/>
              </p:cNvSpPr>
              <p:nvPr/>
            </p:nvSpPr>
            <p:spPr bwMode="auto">
              <a:xfrm>
                <a:off x="624" y="2112"/>
                <a:ext cx="576" cy="432"/>
              </a:xfrm>
              <a:prstGeom prst="rect">
                <a:avLst/>
              </a:prstGeom>
              <a:solidFill>
                <a:srgbClr val="FFCC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编程</a:t>
                </a:r>
              </a:p>
              <a:p>
                <a:pPr algn="ctr" eaLnBrk="1" hangingPunct="1">
                  <a:spcBef>
                    <a:spcPct val="0"/>
                  </a:spcBef>
                  <a:buFontTx/>
                  <a:buNone/>
                </a:pPr>
                <a:r>
                  <a:rPr lang="zh-CN" altLang="en-US" sz="2000" b="1"/>
                  <a:t>输入</a:t>
                </a:r>
              </a:p>
            </p:txBody>
          </p:sp>
          <p:sp>
            <p:nvSpPr>
              <p:cNvPr id="27658" name="Rectangle 8"/>
              <p:cNvSpPr>
                <a:spLocks noChangeArrowheads="1"/>
              </p:cNvSpPr>
              <p:nvPr/>
            </p:nvSpPr>
            <p:spPr bwMode="auto">
              <a:xfrm>
                <a:off x="1506" y="2199"/>
                <a:ext cx="480" cy="288"/>
              </a:xfrm>
              <a:prstGeom prst="rect">
                <a:avLst/>
              </a:prstGeom>
              <a:solidFill>
                <a:srgbClr val="FFCC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调试</a:t>
                </a:r>
              </a:p>
            </p:txBody>
          </p:sp>
          <p:sp>
            <p:nvSpPr>
              <p:cNvPr id="27659" name="Rectangle 9"/>
              <p:cNvSpPr>
                <a:spLocks noChangeArrowheads="1"/>
              </p:cNvSpPr>
              <p:nvPr/>
            </p:nvSpPr>
            <p:spPr bwMode="auto">
              <a:xfrm>
                <a:off x="3066" y="2196"/>
                <a:ext cx="480" cy="288"/>
              </a:xfrm>
              <a:prstGeom prst="rect">
                <a:avLst/>
              </a:prstGeom>
              <a:solidFill>
                <a:srgbClr val="FFCC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链接</a:t>
                </a:r>
              </a:p>
            </p:txBody>
          </p:sp>
          <p:sp>
            <p:nvSpPr>
              <p:cNvPr id="27660" name="Rectangle 10"/>
              <p:cNvSpPr>
                <a:spLocks noChangeArrowheads="1"/>
              </p:cNvSpPr>
              <p:nvPr/>
            </p:nvSpPr>
            <p:spPr bwMode="auto">
              <a:xfrm>
                <a:off x="2295" y="2196"/>
                <a:ext cx="480" cy="288"/>
              </a:xfrm>
              <a:prstGeom prst="rect">
                <a:avLst/>
              </a:prstGeom>
              <a:solidFill>
                <a:srgbClr val="FFCC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编译</a:t>
                </a:r>
              </a:p>
            </p:txBody>
          </p:sp>
          <p:sp>
            <p:nvSpPr>
              <p:cNvPr id="27661" name="Rectangle 11"/>
              <p:cNvSpPr>
                <a:spLocks noChangeArrowheads="1"/>
              </p:cNvSpPr>
              <p:nvPr/>
            </p:nvSpPr>
            <p:spPr bwMode="auto">
              <a:xfrm>
                <a:off x="3843" y="2196"/>
                <a:ext cx="480" cy="288"/>
              </a:xfrm>
              <a:prstGeom prst="rect">
                <a:avLst/>
              </a:prstGeom>
              <a:solidFill>
                <a:srgbClr val="FFCC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执行</a:t>
                </a:r>
              </a:p>
            </p:txBody>
          </p:sp>
          <p:sp>
            <p:nvSpPr>
              <p:cNvPr id="27662" name="Rectangle 12"/>
              <p:cNvSpPr>
                <a:spLocks noChangeArrowheads="1"/>
              </p:cNvSpPr>
              <p:nvPr/>
            </p:nvSpPr>
            <p:spPr bwMode="auto">
              <a:xfrm>
                <a:off x="4617" y="2196"/>
                <a:ext cx="480" cy="288"/>
              </a:xfrm>
              <a:prstGeom prst="rect">
                <a:avLst/>
              </a:prstGeom>
              <a:solidFill>
                <a:srgbClr val="FFCC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输出</a:t>
                </a:r>
              </a:p>
            </p:txBody>
          </p:sp>
          <p:sp>
            <p:nvSpPr>
              <p:cNvPr id="27663" name="Line 13"/>
              <p:cNvSpPr>
                <a:spLocks noChangeShapeType="1"/>
              </p:cNvSpPr>
              <p:nvPr/>
            </p:nvSpPr>
            <p:spPr bwMode="auto">
              <a:xfrm>
                <a:off x="1218" y="2334"/>
                <a:ext cx="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4" name="Line 14"/>
              <p:cNvSpPr>
                <a:spLocks noChangeShapeType="1"/>
              </p:cNvSpPr>
              <p:nvPr/>
            </p:nvSpPr>
            <p:spPr bwMode="auto">
              <a:xfrm>
                <a:off x="1995" y="2340"/>
                <a:ext cx="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5" name="Line 15"/>
              <p:cNvSpPr>
                <a:spLocks noChangeShapeType="1"/>
              </p:cNvSpPr>
              <p:nvPr/>
            </p:nvSpPr>
            <p:spPr bwMode="auto">
              <a:xfrm>
                <a:off x="2775" y="2340"/>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6" name="Line 16"/>
              <p:cNvSpPr>
                <a:spLocks noChangeShapeType="1"/>
              </p:cNvSpPr>
              <p:nvPr/>
            </p:nvSpPr>
            <p:spPr bwMode="auto">
              <a:xfrm>
                <a:off x="3552" y="2343"/>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7" name="Line 17"/>
              <p:cNvSpPr>
                <a:spLocks noChangeShapeType="1"/>
              </p:cNvSpPr>
              <p:nvPr/>
            </p:nvSpPr>
            <p:spPr bwMode="auto">
              <a:xfrm>
                <a:off x="4320" y="2343"/>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8" name="Line 18"/>
              <p:cNvSpPr>
                <a:spLocks noChangeShapeType="1"/>
              </p:cNvSpPr>
              <p:nvPr/>
            </p:nvSpPr>
            <p:spPr bwMode="auto">
              <a:xfrm>
                <a:off x="3321" y="248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9" name="Line 19"/>
              <p:cNvSpPr>
                <a:spLocks noChangeShapeType="1"/>
              </p:cNvSpPr>
              <p:nvPr/>
            </p:nvSpPr>
            <p:spPr bwMode="auto">
              <a:xfrm>
                <a:off x="1755" y="2487"/>
                <a:ext cx="0" cy="144"/>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7670" name="Line 20"/>
              <p:cNvSpPr>
                <a:spLocks noChangeShapeType="1"/>
              </p:cNvSpPr>
              <p:nvPr/>
            </p:nvSpPr>
            <p:spPr bwMode="auto">
              <a:xfrm flipH="1">
                <a:off x="1755" y="2640"/>
                <a:ext cx="15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655" name="AutoShape 21"/>
            <p:cNvSpPr>
              <a:spLocks noChangeArrowheads="1"/>
            </p:cNvSpPr>
            <p:nvPr/>
          </p:nvSpPr>
          <p:spPr bwMode="auto">
            <a:xfrm>
              <a:off x="2112" y="1632"/>
              <a:ext cx="1344" cy="288"/>
            </a:xfrm>
            <a:prstGeom prst="wedgeEllipseCallout">
              <a:avLst>
                <a:gd name="adj1" fmla="val 8185"/>
                <a:gd name="adj2" fmla="val 160417"/>
              </a:avLst>
            </a:prstGeom>
            <a:solidFill>
              <a:srgbClr val="00FFFF"/>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目标程序段</a:t>
              </a:r>
            </a:p>
          </p:txBody>
        </p:sp>
        <p:sp>
          <p:nvSpPr>
            <p:cNvPr id="27656" name="AutoShape 22"/>
            <p:cNvSpPr>
              <a:spLocks noChangeArrowheads="1"/>
            </p:cNvSpPr>
            <p:nvPr/>
          </p:nvSpPr>
          <p:spPr bwMode="auto">
            <a:xfrm>
              <a:off x="3504" y="1632"/>
              <a:ext cx="1152" cy="288"/>
            </a:xfrm>
            <a:prstGeom prst="wedgeEllipseCallout">
              <a:avLst>
                <a:gd name="adj1" fmla="val -37241"/>
                <a:gd name="adj2" fmla="val 161111"/>
              </a:avLst>
            </a:prstGeom>
            <a:solidFill>
              <a:srgbClr val="00FFFF"/>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目标程序</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126980"/>
                                        </p:tgtEl>
                                        <p:attrNameLst>
                                          <p:attrName>style.visibility</p:attrName>
                                        </p:attrNameLst>
                                      </p:cBhvr>
                                      <p:to>
                                        <p:strVal val="visible"/>
                                      </p:to>
                                    </p:set>
                                    <p:animEffect transition="in" filter="box(out)">
                                      <p:cBhvr>
                                        <p:cTn id="15" dur="500"/>
                                        <p:tgtEl>
                                          <p:spTgt spid="126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0"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29699" name="Rectangle 3"/>
          <p:cNvSpPr>
            <a:spLocks noGrp="1" noChangeArrowheads="1"/>
          </p:cNvSpPr>
          <p:nvPr>
            <p:ph type="body" idx="1"/>
          </p:nvPr>
        </p:nvSpPr>
        <p:spPr>
          <a:xfrm>
            <a:off x="685800" y="1189038"/>
            <a:ext cx="7772400" cy="3824287"/>
          </a:xfrm>
        </p:spPr>
        <p:txBody>
          <a:bodyPr/>
          <a:lstStyle/>
          <a:p>
            <a:pPr eaLnBrk="1" hangingPunct="1">
              <a:lnSpc>
                <a:spcPct val="110000"/>
              </a:lnSpc>
              <a:spcBef>
                <a:spcPct val="40000"/>
              </a:spcBef>
              <a:buFontTx/>
              <a:buNone/>
            </a:pPr>
            <a:r>
              <a:rPr lang="en-US" altLang="zh-CN" sz="3600" b="1">
                <a:solidFill>
                  <a:srgbClr val="0033CC"/>
                </a:solidFill>
              </a:rPr>
              <a:t>2.2 </a:t>
            </a:r>
            <a:r>
              <a:rPr lang="zh-CN" altLang="en-US" sz="3600" b="1">
                <a:solidFill>
                  <a:srgbClr val="0033CC"/>
                </a:solidFill>
              </a:rPr>
              <a:t>作业（</a:t>
            </a:r>
            <a:r>
              <a:rPr lang="en-US" altLang="zh-CN" sz="3600" b="1">
                <a:solidFill>
                  <a:srgbClr val="0033CC"/>
                </a:solidFill>
              </a:rPr>
              <a:t>JOB</a:t>
            </a:r>
            <a:r>
              <a:rPr lang="zh-CN" altLang="en-US" sz="3600" b="1">
                <a:solidFill>
                  <a:srgbClr val="0033CC"/>
                </a:solidFill>
              </a:rPr>
              <a:t>）的基本概念</a:t>
            </a:r>
          </a:p>
          <a:p>
            <a:pPr eaLnBrk="1" hangingPunct="1">
              <a:lnSpc>
                <a:spcPct val="110000"/>
              </a:lnSpc>
              <a:spcBef>
                <a:spcPct val="40000"/>
              </a:spcBef>
              <a:buFontTx/>
              <a:buNone/>
            </a:pPr>
            <a:r>
              <a:rPr lang="en-US" altLang="zh-CN" b="1">
                <a:solidFill>
                  <a:srgbClr val="008000"/>
                </a:solidFill>
              </a:rPr>
              <a:t>2.2.1 </a:t>
            </a:r>
            <a:r>
              <a:rPr lang="zh-CN" altLang="en-US" b="1">
                <a:solidFill>
                  <a:srgbClr val="008000"/>
                </a:solidFill>
              </a:rPr>
              <a:t>作业</a:t>
            </a:r>
            <a:r>
              <a:rPr lang="zh-CN" altLang="en-US" b="1">
                <a:solidFill>
                  <a:srgbClr val="FF3300"/>
                </a:solidFill>
              </a:rPr>
              <a:t>（从系统角度）</a:t>
            </a:r>
            <a:endParaRPr lang="zh-CN" altLang="en-US" b="1"/>
          </a:p>
          <a:p>
            <a:pPr eaLnBrk="1" hangingPunct="1">
              <a:lnSpc>
                <a:spcPct val="110000"/>
              </a:lnSpc>
              <a:spcBef>
                <a:spcPct val="40000"/>
              </a:spcBef>
              <a:buFontTx/>
              <a:buBlip>
                <a:blip r:embed="rId3"/>
              </a:buBlip>
            </a:pPr>
            <a:r>
              <a:rPr lang="zh-CN" altLang="en-US" sz="2800" b="1"/>
              <a:t>作业</a:t>
            </a:r>
            <a:r>
              <a:rPr lang="en-US" altLang="zh-CN" sz="2800" b="1"/>
              <a:t>= </a:t>
            </a:r>
            <a:r>
              <a:rPr lang="zh-CN" altLang="en-US" sz="2800" b="1"/>
              <a:t>程序</a:t>
            </a:r>
            <a:r>
              <a:rPr lang="en-US" altLang="zh-CN" sz="2800" b="1"/>
              <a:t>+</a:t>
            </a:r>
            <a:r>
              <a:rPr lang="zh-CN" altLang="en-US" sz="2800" b="1"/>
              <a:t>数据（作业体）</a:t>
            </a:r>
            <a:r>
              <a:rPr lang="en-US" altLang="zh-CN" sz="2800" b="1"/>
              <a:t>+</a:t>
            </a:r>
            <a:r>
              <a:rPr lang="zh-CN" altLang="en-US" sz="2800" b="1"/>
              <a:t>作业说明书（作业控制语言）；</a:t>
            </a:r>
          </a:p>
          <a:p>
            <a:pPr eaLnBrk="1" hangingPunct="1">
              <a:lnSpc>
                <a:spcPct val="110000"/>
              </a:lnSpc>
              <a:spcBef>
                <a:spcPct val="40000"/>
              </a:spcBef>
              <a:buFontTx/>
              <a:buBlip>
                <a:blip r:embed="rId3"/>
              </a:buBlip>
            </a:pPr>
            <a:r>
              <a:rPr lang="zh-CN" altLang="en-US" sz="2800" b="1"/>
              <a:t>在批处理系统中，作业是抢占内存的基本单位，即以作业为单位将程序和数据调入内存。</a:t>
            </a:r>
          </a:p>
        </p:txBody>
      </p:sp>
      <p:pic>
        <p:nvPicPr>
          <p:cNvPr id="29700" name="Picture 4" descr="COMP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6750" y="5157788"/>
            <a:ext cx="107950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31747" name="Rectangle 3"/>
          <p:cNvSpPr>
            <a:spLocks noGrp="1" noChangeArrowheads="1"/>
          </p:cNvSpPr>
          <p:nvPr>
            <p:ph type="body" idx="1"/>
          </p:nvPr>
        </p:nvSpPr>
        <p:spPr>
          <a:xfrm>
            <a:off x="533400" y="1133475"/>
            <a:ext cx="8359775" cy="5449888"/>
          </a:xfrm>
        </p:spPr>
        <p:txBody>
          <a:bodyPr/>
          <a:lstStyle/>
          <a:p>
            <a:pPr eaLnBrk="1" hangingPunct="1">
              <a:lnSpc>
                <a:spcPct val="110000"/>
              </a:lnSpc>
              <a:buFontTx/>
              <a:buNone/>
            </a:pPr>
            <a:r>
              <a:rPr lang="en-US" altLang="zh-CN" b="1">
                <a:solidFill>
                  <a:srgbClr val="0033CC"/>
                </a:solidFill>
              </a:rPr>
              <a:t>2.2 </a:t>
            </a:r>
            <a:r>
              <a:rPr lang="zh-CN" altLang="en-US" b="1">
                <a:solidFill>
                  <a:srgbClr val="0033CC"/>
                </a:solidFill>
              </a:rPr>
              <a:t>作业（</a:t>
            </a:r>
            <a:r>
              <a:rPr lang="en-US" altLang="zh-CN" b="1">
                <a:solidFill>
                  <a:srgbClr val="0033CC"/>
                </a:solidFill>
              </a:rPr>
              <a:t>JOB</a:t>
            </a:r>
            <a:r>
              <a:rPr lang="zh-CN" altLang="en-US" b="1">
                <a:solidFill>
                  <a:srgbClr val="0033CC"/>
                </a:solidFill>
              </a:rPr>
              <a:t>）的基本概念</a:t>
            </a:r>
          </a:p>
          <a:p>
            <a:pPr eaLnBrk="1" hangingPunct="1">
              <a:lnSpc>
                <a:spcPct val="110000"/>
              </a:lnSpc>
              <a:buFontTx/>
              <a:buNone/>
            </a:pPr>
            <a:r>
              <a:rPr lang="en-US" altLang="zh-CN" sz="2800" b="1">
                <a:solidFill>
                  <a:srgbClr val="008000"/>
                </a:solidFill>
              </a:rPr>
              <a:t>2.2.2 </a:t>
            </a:r>
            <a:r>
              <a:rPr lang="zh-CN" altLang="en-US" sz="2800" b="1">
                <a:solidFill>
                  <a:srgbClr val="008000"/>
                </a:solidFill>
              </a:rPr>
              <a:t>作业组织</a:t>
            </a:r>
            <a:endParaRPr lang="zh-CN" altLang="en-US" sz="2400" b="1"/>
          </a:p>
          <a:p>
            <a:pPr eaLnBrk="1" hangingPunct="1">
              <a:lnSpc>
                <a:spcPct val="110000"/>
              </a:lnSpc>
              <a:buFontTx/>
              <a:buBlip>
                <a:blip r:embed="rId3"/>
              </a:buBlip>
            </a:pPr>
            <a:r>
              <a:rPr lang="zh-CN" altLang="en-US" sz="2400" b="1"/>
              <a:t>作业</a:t>
            </a:r>
            <a:r>
              <a:rPr lang="en-US" altLang="zh-CN" sz="2400" b="1"/>
              <a:t>=</a:t>
            </a:r>
            <a:r>
              <a:rPr lang="zh-CN" altLang="en-US" sz="2400" b="1">
                <a:solidFill>
                  <a:srgbClr val="FF0000"/>
                </a:solidFill>
              </a:rPr>
              <a:t>程序</a:t>
            </a:r>
            <a:r>
              <a:rPr lang="en-US" altLang="zh-CN" sz="2400" b="1"/>
              <a:t>+</a:t>
            </a:r>
            <a:r>
              <a:rPr lang="zh-CN" altLang="en-US" sz="2400" b="1">
                <a:solidFill>
                  <a:srgbClr val="FF0000"/>
                </a:solidFill>
              </a:rPr>
              <a:t>数据</a:t>
            </a:r>
            <a:r>
              <a:rPr lang="en-US" altLang="zh-CN" sz="2400" b="1"/>
              <a:t>+</a:t>
            </a:r>
            <a:r>
              <a:rPr lang="zh-CN" altLang="en-US" sz="2400" b="1">
                <a:solidFill>
                  <a:srgbClr val="FF0000"/>
                </a:solidFill>
              </a:rPr>
              <a:t>作业说明书</a:t>
            </a:r>
            <a:endParaRPr lang="zh-CN" altLang="en-US" sz="2400" b="1"/>
          </a:p>
          <a:p>
            <a:pPr eaLnBrk="1" hangingPunct="1">
              <a:lnSpc>
                <a:spcPct val="110000"/>
              </a:lnSpc>
              <a:buFontTx/>
              <a:buBlip>
                <a:blip r:embed="rId3"/>
              </a:buBlip>
            </a:pPr>
            <a:r>
              <a:rPr lang="zh-CN" altLang="en-US" sz="2400" b="1"/>
              <a:t>作业说明书</a:t>
            </a:r>
          </a:p>
          <a:p>
            <a:pPr marL="690563" lvl="1" indent="-233363" eaLnBrk="1" hangingPunct="1">
              <a:lnSpc>
                <a:spcPct val="110000"/>
              </a:lnSpc>
              <a:buFontTx/>
              <a:buBlip>
                <a:blip r:embed="rId4"/>
              </a:buBlip>
            </a:pPr>
            <a:r>
              <a:rPr lang="zh-CN" altLang="en-US" sz="2400" b="1"/>
              <a:t>体现用户的控制意图</a:t>
            </a:r>
          </a:p>
          <a:p>
            <a:pPr marL="690563" lvl="1" indent="-233363" eaLnBrk="1" hangingPunct="1">
              <a:lnSpc>
                <a:spcPct val="110000"/>
              </a:lnSpc>
              <a:buFontTx/>
              <a:buBlip>
                <a:blip r:embed="rId4"/>
              </a:buBlip>
            </a:pPr>
            <a:r>
              <a:rPr lang="zh-CN" altLang="en-US" sz="2400" b="1"/>
              <a:t>包括作业基本情况、作业控制、作业资源要求的描述</a:t>
            </a:r>
          </a:p>
          <a:p>
            <a:pPr marL="1077913" lvl="2" indent="-182563" eaLnBrk="1" hangingPunct="1">
              <a:lnSpc>
                <a:spcPct val="110000"/>
              </a:lnSpc>
              <a:buFontTx/>
              <a:buBlip>
                <a:blip r:embed="rId5"/>
              </a:buBlip>
            </a:pPr>
            <a:r>
              <a:rPr lang="zh-CN" altLang="en-US" sz="2000" b="1">
                <a:solidFill>
                  <a:srgbClr val="FF0000"/>
                </a:solidFill>
              </a:rPr>
              <a:t>作业基本情况：</a:t>
            </a:r>
            <a:r>
              <a:rPr lang="zh-CN" altLang="en-US" sz="2000" b="1"/>
              <a:t>用户名、作业名、编程语言、最大处理时间等</a:t>
            </a:r>
          </a:p>
          <a:p>
            <a:pPr marL="1077913" lvl="2" indent="-182563" eaLnBrk="1" hangingPunct="1">
              <a:lnSpc>
                <a:spcPct val="110000"/>
              </a:lnSpc>
              <a:buFontTx/>
              <a:buBlip>
                <a:blip r:embed="rId5"/>
              </a:buBlip>
            </a:pPr>
            <a:r>
              <a:rPr lang="zh-CN" altLang="en-US" sz="2000" b="1">
                <a:solidFill>
                  <a:srgbClr val="FF0000"/>
                </a:solidFill>
              </a:rPr>
              <a:t>作业控制描述：</a:t>
            </a:r>
            <a:r>
              <a:rPr lang="zh-CN" altLang="en-US" sz="2000" b="1"/>
              <a:t>作业控制方式、作业步的操作顺序、作业执行出错处理</a:t>
            </a:r>
          </a:p>
          <a:p>
            <a:pPr marL="1077913" lvl="2" indent="-182563" eaLnBrk="1" hangingPunct="1">
              <a:lnSpc>
                <a:spcPct val="110000"/>
              </a:lnSpc>
              <a:buFontTx/>
              <a:buBlip>
                <a:blip r:embed="rId5"/>
              </a:buBlip>
            </a:pPr>
            <a:r>
              <a:rPr lang="zh-CN" altLang="en-US" sz="2000" b="1">
                <a:solidFill>
                  <a:srgbClr val="FF0000"/>
                </a:solidFill>
              </a:rPr>
              <a:t>作业资源要求描述：</a:t>
            </a:r>
            <a:r>
              <a:rPr lang="zh-CN" altLang="en-US" sz="2000" b="1"/>
              <a:t>处理时间、优先级、内存空间、外设类型和数量等</a:t>
            </a:r>
          </a:p>
          <a:p>
            <a:pPr marL="690563" lvl="1" indent="-233363" eaLnBrk="1" hangingPunct="1">
              <a:lnSpc>
                <a:spcPct val="110000"/>
              </a:lnSpc>
              <a:buFontTx/>
              <a:buBlip>
                <a:blip r:embed="rId4"/>
              </a:buBlip>
            </a:pPr>
            <a:r>
              <a:rPr lang="zh-CN" altLang="en-US" sz="2400" b="1"/>
              <a:t>它由作业控制语言编写</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33795" name="Rectangle 3"/>
          <p:cNvSpPr>
            <a:spLocks noGrp="1" noChangeArrowheads="1"/>
          </p:cNvSpPr>
          <p:nvPr>
            <p:ph type="body" idx="1"/>
          </p:nvPr>
        </p:nvSpPr>
        <p:spPr>
          <a:xfrm>
            <a:off x="533400" y="1141413"/>
            <a:ext cx="8153400" cy="3810000"/>
          </a:xfrm>
        </p:spPr>
        <p:txBody>
          <a:bodyPr/>
          <a:lstStyle/>
          <a:p>
            <a:pPr eaLnBrk="1" hangingPunct="1">
              <a:lnSpc>
                <a:spcPct val="110000"/>
              </a:lnSpc>
              <a:buFontTx/>
              <a:buNone/>
            </a:pPr>
            <a:r>
              <a:rPr lang="en-US" altLang="zh-CN" sz="3600" b="1" dirty="0">
                <a:solidFill>
                  <a:srgbClr val="0033CC"/>
                </a:solidFill>
              </a:rPr>
              <a:t>2.2 </a:t>
            </a:r>
            <a:r>
              <a:rPr lang="zh-CN" altLang="en-US" sz="3600" b="1" dirty="0">
                <a:solidFill>
                  <a:srgbClr val="0033CC"/>
                </a:solidFill>
              </a:rPr>
              <a:t>作业（</a:t>
            </a:r>
            <a:r>
              <a:rPr lang="en-US" altLang="zh-CN" sz="3600" b="1" dirty="0">
                <a:solidFill>
                  <a:srgbClr val="0033CC"/>
                </a:solidFill>
              </a:rPr>
              <a:t>JOB</a:t>
            </a:r>
            <a:r>
              <a:rPr lang="zh-CN" altLang="en-US" sz="3600" b="1" dirty="0">
                <a:solidFill>
                  <a:srgbClr val="0033CC"/>
                </a:solidFill>
              </a:rPr>
              <a:t>）的基本概念</a:t>
            </a:r>
          </a:p>
          <a:p>
            <a:pPr eaLnBrk="1" hangingPunct="1">
              <a:lnSpc>
                <a:spcPct val="110000"/>
              </a:lnSpc>
              <a:buFontTx/>
              <a:buNone/>
            </a:pPr>
            <a:r>
              <a:rPr lang="en-US" altLang="zh-CN" b="1" dirty="0">
                <a:solidFill>
                  <a:srgbClr val="008000"/>
                </a:solidFill>
              </a:rPr>
              <a:t>2.2.2 </a:t>
            </a:r>
            <a:r>
              <a:rPr lang="zh-CN" altLang="en-US" b="1" dirty="0">
                <a:solidFill>
                  <a:srgbClr val="008000"/>
                </a:solidFill>
              </a:rPr>
              <a:t>作业组织</a:t>
            </a:r>
            <a:endParaRPr lang="zh-CN" altLang="en-US" sz="2800" b="1" dirty="0"/>
          </a:p>
          <a:p>
            <a:pPr eaLnBrk="1" hangingPunct="1">
              <a:lnSpc>
                <a:spcPct val="110000"/>
              </a:lnSpc>
              <a:buFontTx/>
              <a:buBlip>
                <a:blip r:embed="rId3"/>
              </a:buBlip>
            </a:pPr>
            <a:r>
              <a:rPr lang="zh-CN" altLang="en-US" sz="2800" b="1" dirty="0"/>
              <a:t>作业控制语言</a:t>
            </a:r>
          </a:p>
          <a:p>
            <a:pPr lvl="1" eaLnBrk="1" hangingPunct="1">
              <a:lnSpc>
                <a:spcPct val="110000"/>
              </a:lnSpc>
              <a:buFontTx/>
              <a:buBlip>
                <a:blip r:embed="rId4"/>
              </a:buBlip>
            </a:pPr>
            <a:r>
              <a:rPr lang="zh-CN" altLang="en-US" sz="2400" b="1" dirty="0"/>
              <a:t>用户用于描述批处理作业处理过程控制意图的一种特殊程序</a:t>
            </a:r>
          </a:p>
          <a:p>
            <a:pPr lvl="1" eaLnBrk="1" hangingPunct="1">
              <a:lnSpc>
                <a:spcPct val="110000"/>
              </a:lnSpc>
              <a:buFontTx/>
              <a:buBlip>
                <a:blip r:embed="rId4"/>
              </a:buBlip>
            </a:pPr>
            <a:r>
              <a:rPr lang="zh-CN" altLang="en-US" sz="2400" b="1" dirty="0"/>
              <a:t>书写作业说明书的语言称为作业控制语言（</a:t>
            </a:r>
            <a:r>
              <a:rPr lang="en-US" altLang="zh-CN" sz="2400" b="1" dirty="0"/>
              <a:t>JCL</a:t>
            </a:r>
            <a:r>
              <a:rPr lang="zh-CN" altLang="en-US" sz="2400" b="1" dirty="0"/>
              <a:t>）</a:t>
            </a:r>
          </a:p>
          <a:p>
            <a:pPr lvl="1" eaLnBrk="1" hangingPunct="1">
              <a:lnSpc>
                <a:spcPct val="110000"/>
              </a:lnSpc>
              <a:buFontTx/>
              <a:buBlip>
                <a:blip r:embed="rId4"/>
              </a:buBlip>
            </a:pPr>
            <a:r>
              <a:rPr lang="zh-CN" altLang="en-US" sz="2400" b="1" dirty="0"/>
              <a:t>例如：批处理文件或</a:t>
            </a:r>
            <a:r>
              <a:rPr lang="en-US" altLang="zh-CN" sz="2400" b="1" dirty="0"/>
              <a:t>shell</a:t>
            </a:r>
          </a:p>
        </p:txBody>
      </p:sp>
      <p:pic>
        <p:nvPicPr>
          <p:cNvPr id="33796" name="Picture 4" descr="COMPUTR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0" y="5029200"/>
            <a:ext cx="19050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8786"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35843" name="Rectangle 3"/>
          <p:cNvSpPr>
            <a:spLocks noGrp="1" noChangeArrowheads="1"/>
          </p:cNvSpPr>
          <p:nvPr>
            <p:ph type="body" idx="1"/>
          </p:nvPr>
        </p:nvSpPr>
        <p:spPr>
          <a:xfrm>
            <a:off x="541338" y="1268760"/>
            <a:ext cx="7772400" cy="4572000"/>
          </a:xfrm>
        </p:spPr>
        <p:txBody>
          <a:bodyPr/>
          <a:lstStyle/>
          <a:p>
            <a:pPr eaLnBrk="1" hangingPunct="1"/>
            <a:r>
              <a:rPr lang="en-US" altLang="zh-CN" sz="3600" b="1" dirty="0">
                <a:solidFill>
                  <a:srgbClr val="0033CC"/>
                </a:solidFill>
              </a:rPr>
              <a:t>2.2 </a:t>
            </a:r>
            <a:r>
              <a:rPr lang="zh-CN" altLang="en-US" sz="3600" b="1" dirty="0">
                <a:solidFill>
                  <a:srgbClr val="0033CC"/>
                </a:solidFill>
              </a:rPr>
              <a:t>作业（</a:t>
            </a:r>
            <a:r>
              <a:rPr lang="en-US" altLang="zh-CN" sz="3600" b="1" dirty="0">
                <a:solidFill>
                  <a:srgbClr val="0033CC"/>
                </a:solidFill>
              </a:rPr>
              <a:t>JOB</a:t>
            </a:r>
            <a:r>
              <a:rPr lang="zh-CN" altLang="en-US" sz="3600" b="1" dirty="0">
                <a:solidFill>
                  <a:srgbClr val="0033CC"/>
                </a:solidFill>
              </a:rPr>
              <a:t>）的基本概念</a:t>
            </a:r>
          </a:p>
        </p:txBody>
      </p:sp>
      <p:pic>
        <p:nvPicPr>
          <p:cNvPr id="35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349500"/>
            <a:ext cx="6769100"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36867" name="Rectangle 3"/>
          <p:cNvSpPr>
            <a:spLocks noGrp="1" noChangeArrowheads="1"/>
          </p:cNvSpPr>
          <p:nvPr>
            <p:ph type="body" idx="1"/>
          </p:nvPr>
        </p:nvSpPr>
        <p:spPr>
          <a:xfrm>
            <a:off x="533400" y="1181100"/>
            <a:ext cx="7926388" cy="5334000"/>
          </a:xfrm>
        </p:spPr>
        <p:txBody>
          <a:bodyPr/>
          <a:lstStyle/>
          <a:p>
            <a:pPr eaLnBrk="1" hangingPunct="1">
              <a:lnSpc>
                <a:spcPct val="110000"/>
              </a:lnSpc>
              <a:buFontTx/>
              <a:buNone/>
            </a:pPr>
            <a:r>
              <a:rPr lang="en-US" altLang="zh-CN" sz="3600" b="1">
                <a:solidFill>
                  <a:srgbClr val="0033CC"/>
                </a:solidFill>
              </a:rPr>
              <a:t>2.3 </a:t>
            </a:r>
            <a:r>
              <a:rPr lang="zh-CN" altLang="en-US" sz="3600" b="1">
                <a:solidFill>
                  <a:srgbClr val="0033CC"/>
                </a:solidFill>
              </a:rPr>
              <a:t>作业的建立</a:t>
            </a:r>
          </a:p>
          <a:p>
            <a:pPr lvl="1" eaLnBrk="1" hangingPunct="1">
              <a:lnSpc>
                <a:spcPct val="110000"/>
              </a:lnSpc>
              <a:buFontTx/>
              <a:buBlip>
                <a:blip r:embed="rId3"/>
              </a:buBlip>
            </a:pPr>
            <a:r>
              <a:rPr lang="zh-CN" altLang="en-US" b="1">
                <a:solidFill>
                  <a:srgbClr val="0033CC"/>
                </a:solidFill>
              </a:rPr>
              <a:t> </a:t>
            </a:r>
            <a:r>
              <a:rPr lang="zh-CN" altLang="en-US" b="1"/>
              <a:t>一个作业的全部程序和数据输入到外存且在系统中建立了相应的作业控制块</a:t>
            </a:r>
            <a:r>
              <a:rPr lang="zh-CN" altLang="en-US" sz="2400" b="1">
                <a:solidFill>
                  <a:srgbClr val="FF3300"/>
                </a:solidFill>
              </a:rPr>
              <a:t>（</a:t>
            </a:r>
            <a:r>
              <a:rPr lang="en-US" altLang="zh-CN" sz="2400" b="1">
                <a:solidFill>
                  <a:srgbClr val="FF3300"/>
                </a:solidFill>
              </a:rPr>
              <a:t>job control block——JCB</a:t>
            </a:r>
            <a:r>
              <a:rPr lang="zh-CN" altLang="en-US" sz="2400" b="1">
                <a:solidFill>
                  <a:srgbClr val="FF3300"/>
                </a:solidFill>
              </a:rPr>
              <a:t>）；</a:t>
            </a:r>
          </a:p>
          <a:p>
            <a:pPr lvl="1" eaLnBrk="1" hangingPunct="1">
              <a:lnSpc>
                <a:spcPct val="110000"/>
              </a:lnSpc>
              <a:buFontTx/>
              <a:buBlip>
                <a:blip r:embed="rId3"/>
              </a:buBlip>
            </a:pPr>
            <a:r>
              <a:rPr lang="zh-CN" altLang="en-US" b="1"/>
              <a:t>包括：作业的输入、作业控制块的建立；</a:t>
            </a:r>
          </a:p>
          <a:p>
            <a:pPr lvl="1" eaLnBrk="1" hangingPunct="1">
              <a:lnSpc>
                <a:spcPct val="110000"/>
              </a:lnSpc>
              <a:buFontTx/>
              <a:buBlip>
                <a:blip r:embed="rId3"/>
              </a:buBlip>
            </a:pPr>
            <a:r>
              <a:rPr lang="zh-CN" altLang="en-US" b="1"/>
              <a:t>作业的输入：将作业的程序、数据和作业说明书从输入设备输入到外存，并形成有关初始信息；</a:t>
            </a:r>
          </a:p>
          <a:p>
            <a:pPr lvl="1" eaLnBrk="1" hangingPunct="1">
              <a:lnSpc>
                <a:spcPct val="110000"/>
              </a:lnSpc>
              <a:buFontTx/>
              <a:buBlip>
                <a:blip r:embed="rId3"/>
              </a:buBlip>
            </a:pPr>
            <a:r>
              <a:rPr lang="zh-CN" altLang="en-US" b="1"/>
              <a:t>必须有外部启动信号通知系统调用相应的</a:t>
            </a:r>
            <a:r>
              <a:rPr lang="zh-CN" altLang="en-US" b="1">
                <a:solidFill>
                  <a:srgbClr val="FF3300"/>
                </a:solidFill>
              </a:rPr>
              <a:t>输入管理程序</a:t>
            </a:r>
            <a:r>
              <a:rPr lang="en-US" altLang="zh-CN" b="1"/>
              <a:t>——</a:t>
            </a:r>
            <a:r>
              <a:rPr lang="zh-CN" altLang="en-US" b="1"/>
              <a:t>决定了作业的输入方式。</a:t>
            </a:r>
            <a:endParaRPr lang="zh-CN" altLang="en-US" sz="20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38915" name="Rectangle 3"/>
          <p:cNvSpPr>
            <a:spLocks noGrp="1" noChangeArrowheads="1"/>
          </p:cNvSpPr>
          <p:nvPr>
            <p:ph type="body" idx="1"/>
          </p:nvPr>
        </p:nvSpPr>
        <p:spPr>
          <a:xfrm>
            <a:off x="533400" y="1149350"/>
            <a:ext cx="8077200" cy="2438400"/>
          </a:xfrm>
        </p:spPr>
        <p:txBody>
          <a:bodyPr/>
          <a:lstStyle/>
          <a:p>
            <a:pPr eaLnBrk="1" hangingPunct="1">
              <a:lnSpc>
                <a:spcPct val="110000"/>
              </a:lnSpc>
              <a:buFontTx/>
              <a:buNone/>
            </a:pPr>
            <a:r>
              <a:rPr lang="en-US" altLang="zh-CN" sz="3600" b="1">
                <a:solidFill>
                  <a:srgbClr val="0033CC"/>
                </a:solidFill>
              </a:rPr>
              <a:t>2.3 </a:t>
            </a:r>
            <a:r>
              <a:rPr lang="zh-CN" altLang="en-US" sz="3600" b="1">
                <a:solidFill>
                  <a:srgbClr val="0033CC"/>
                </a:solidFill>
              </a:rPr>
              <a:t>作业的建立</a:t>
            </a:r>
          </a:p>
          <a:p>
            <a:pPr eaLnBrk="1" hangingPunct="1">
              <a:lnSpc>
                <a:spcPct val="110000"/>
              </a:lnSpc>
              <a:buFontTx/>
              <a:buNone/>
            </a:pPr>
            <a:r>
              <a:rPr lang="en-US" altLang="zh-CN" b="1">
                <a:solidFill>
                  <a:srgbClr val="008000"/>
                </a:solidFill>
              </a:rPr>
              <a:t>2.3.1 </a:t>
            </a:r>
            <a:r>
              <a:rPr lang="zh-CN" altLang="en-US" b="1">
                <a:solidFill>
                  <a:srgbClr val="008000"/>
                </a:solidFill>
              </a:rPr>
              <a:t>作业输入方式</a:t>
            </a:r>
          </a:p>
          <a:p>
            <a:pPr marL="835025" lvl="1" indent="-377825" eaLnBrk="1" hangingPunct="1">
              <a:lnSpc>
                <a:spcPct val="110000"/>
              </a:lnSpc>
              <a:buFontTx/>
              <a:buBlip>
                <a:blip r:embed="rId3"/>
              </a:buBlip>
            </a:pPr>
            <a:r>
              <a:rPr lang="zh-CN" altLang="en-US" b="1"/>
              <a:t>联机输入方式：外围设备和主机直接连接</a:t>
            </a:r>
          </a:p>
        </p:txBody>
      </p:sp>
      <p:grpSp>
        <p:nvGrpSpPr>
          <p:cNvPr id="38916" name="Group 4"/>
          <p:cNvGrpSpPr>
            <a:grpSpLocks/>
          </p:cNvGrpSpPr>
          <p:nvPr/>
        </p:nvGrpSpPr>
        <p:grpSpPr bwMode="auto">
          <a:xfrm>
            <a:off x="1357313" y="3644900"/>
            <a:ext cx="6567487" cy="1320800"/>
            <a:chOff x="711" y="2336"/>
            <a:chExt cx="4137" cy="832"/>
          </a:xfrm>
        </p:grpSpPr>
        <p:sp>
          <p:nvSpPr>
            <p:cNvPr id="38918" name="Text Box 5"/>
            <p:cNvSpPr txBox="1">
              <a:spLocks noChangeArrowheads="1"/>
            </p:cNvSpPr>
            <p:nvPr/>
          </p:nvSpPr>
          <p:spPr bwMode="auto">
            <a:xfrm>
              <a:off x="711" y="2660"/>
              <a:ext cx="861" cy="256"/>
            </a:xfrm>
            <a:prstGeom prst="rect">
              <a:avLst/>
            </a:prstGeom>
            <a:solidFill>
              <a:srgbClr val="FFCCFF"/>
            </a:solidFill>
            <a:ln w="9525">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000" b="1"/>
                <a:t>输入设备</a:t>
              </a:r>
            </a:p>
          </p:txBody>
        </p:sp>
        <p:sp>
          <p:nvSpPr>
            <p:cNvPr id="38919" name="Text Box 6"/>
            <p:cNvSpPr txBox="1">
              <a:spLocks noChangeArrowheads="1"/>
            </p:cNvSpPr>
            <p:nvPr/>
          </p:nvSpPr>
          <p:spPr bwMode="auto">
            <a:xfrm>
              <a:off x="2100" y="2336"/>
              <a:ext cx="396" cy="832"/>
            </a:xfrm>
            <a:prstGeom prst="rect">
              <a:avLst/>
            </a:prstGeom>
            <a:solidFill>
              <a:srgbClr val="FFCCFF"/>
            </a:solidFill>
            <a:ln w="9525">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000" b="1"/>
                <a:t>I/O</a:t>
              </a:r>
              <a:r>
                <a:rPr lang="zh-CN" altLang="en-US" sz="2000" b="1"/>
                <a:t>适配器</a:t>
              </a:r>
            </a:p>
          </p:txBody>
        </p:sp>
        <p:sp>
          <p:nvSpPr>
            <p:cNvPr id="38920" name="Text Box 7"/>
            <p:cNvSpPr txBox="1">
              <a:spLocks noChangeArrowheads="1"/>
            </p:cNvSpPr>
            <p:nvPr/>
          </p:nvSpPr>
          <p:spPr bwMode="auto">
            <a:xfrm>
              <a:off x="2976" y="2633"/>
              <a:ext cx="720" cy="256"/>
            </a:xfrm>
            <a:prstGeom prst="rect">
              <a:avLst/>
            </a:prstGeom>
            <a:solidFill>
              <a:srgbClr val="FFCCFF"/>
            </a:solidFill>
            <a:ln w="9525">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000" b="1"/>
                <a:t>CPU</a:t>
              </a:r>
            </a:p>
          </p:txBody>
        </p:sp>
        <p:sp>
          <p:nvSpPr>
            <p:cNvPr id="38921" name="Text Box 8"/>
            <p:cNvSpPr txBox="1">
              <a:spLocks noChangeArrowheads="1"/>
            </p:cNvSpPr>
            <p:nvPr/>
          </p:nvSpPr>
          <p:spPr bwMode="auto">
            <a:xfrm>
              <a:off x="4176" y="2633"/>
              <a:ext cx="672" cy="256"/>
            </a:xfrm>
            <a:prstGeom prst="rect">
              <a:avLst/>
            </a:prstGeom>
            <a:solidFill>
              <a:srgbClr val="FFCCFF"/>
            </a:solidFill>
            <a:ln w="9525">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000" b="1"/>
                <a:t>外存</a:t>
              </a:r>
            </a:p>
          </p:txBody>
        </p:sp>
        <p:sp>
          <p:nvSpPr>
            <p:cNvPr id="38922" name="AutoShape 9"/>
            <p:cNvSpPr>
              <a:spLocks noChangeArrowheads="1"/>
            </p:cNvSpPr>
            <p:nvPr/>
          </p:nvSpPr>
          <p:spPr bwMode="auto">
            <a:xfrm>
              <a:off x="1569" y="2678"/>
              <a:ext cx="524" cy="192"/>
            </a:xfrm>
            <a:prstGeom prst="rightArrow">
              <a:avLst>
                <a:gd name="adj1" fmla="val 50000"/>
                <a:gd name="adj2" fmla="val 68229"/>
              </a:avLst>
            </a:prstGeom>
            <a:solidFill>
              <a:srgbClr val="0000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38923" name="AutoShape 10"/>
            <p:cNvSpPr>
              <a:spLocks noChangeArrowheads="1"/>
            </p:cNvSpPr>
            <p:nvPr/>
          </p:nvSpPr>
          <p:spPr bwMode="auto">
            <a:xfrm>
              <a:off x="2496" y="2660"/>
              <a:ext cx="480" cy="192"/>
            </a:xfrm>
            <a:prstGeom prst="rightArrow">
              <a:avLst>
                <a:gd name="adj1" fmla="val 50000"/>
                <a:gd name="adj2" fmla="val 62500"/>
              </a:avLst>
            </a:prstGeom>
            <a:solidFill>
              <a:srgbClr val="0000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38924" name="AutoShape 11"/>
            <p:cNvSpPr>
              <a:spLocks noChangeArrowheads="1"/>
            </p:cNvSpPr>
            <p:nvPr/>
          </p:nvSpPr>
          <p:spPr bwMode="auto">
            <a:xfrm>
              <a:off x="3696" y="2660"/>
              <a:ext cx="480" cy="192"/>
            </a:xfrm>
            <a:prstGeom prst="rightArrow">
              <a:avLst>
                <a:gd name="adj1" fmla="val 50000"/>
                <a:gd name="adj2" fmla="val 62500"/>
              </a:avLst>
            </a:prstGeom>
            <a:solidFill>
              <a:srgbClr val="0000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grpSp>
      <p:sp>
        <p:nvSpPr>
          <p:cNvPr id="38917" name="Text Box 12"/>
          <p:cNvSpPr txBox="1">
            <a:spLocks noChangeArrowheads="1"/>
          </p:cNvSpPr>
          <p:nvPr/>
        </p:nvSpPr>
        <p:spPr bwMode="auto">
          <a:xfrm>
            <a:off x="1295400" y="5070475"/>
            <a:ext cx="71628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2575" indent="-28257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30000"/>
              </a:spcBef>
              <a:buFontTx/>
              <a:buBlip>
                <a:blip r:embed="rId4"/>
              </a:buBlip>
            </a:pPr>
            <a:r>
              <a:rPr lang="zh-CN" altLang="en-US" sz="2400" b="1"/>
              <a:t>单台设备和主机连接时，</a:t>
            </a:r>
            <a:r>
              <a:rPr lang="en-US" altLang="zh-CN" sz="2400" b="1"/>
              <a:t>I/O</a:t>
            </a:r>
            <a:r>
              <a:rPr lang="zh-CN" altLang="en-US" sz="2400" b="1"/>
              <a:t>与作业处理</a:t>
            </a:r>
            <a:r>
              <a:rPr lang="zh-CN" altLang="en-US" sz="2400" b="1">
                <a:solidFill>
                  <a:srgbClr val="FF0000"/>
                </a:solidFill>
              </a:rPr>
              <a:t>不能并行；</a:t>
            </a:r>
            <a:r>
              <a:rPr lang="zh-CN" altLang="en-US" sz="2400" b="1"/>
              <a:t>降低了</a:t>
            </a:r>
            <a:r>
              <a:rPr lang="en-US" altLang="zh-CN" sz="2400" b="1"/>
              <a:t>CPU</a:t>
            </a:r>
            <a:r>
              <a:rPr lang="zh-CN" altLang="en-US" sz="2400" b="1"/>
              <a:t>效率</a:t>
            </a:r>
            <a:r>
              <a:rPr lang="zh-CN" altLang="en-US" sz="2400" b="1">
                <a:solidFill>
                  <a:schemeClr val="accent2"/>
                </a:solidFill>
              </a:rPr>
              <a:t> </a:t>
            </a:r>
            <a:r>
              <a:rPr lang="zh-CN" altLang="en-US" sz="2400" b="1"/>
              <a:t>；</a:t>
            </a:r>
          </a:p>
          <a:p>
            <a:pPr eaLnBrk="1" hangingPunct="1">
              <a:lnSpc>
                <a:spcPct val="110000"/>
              </a:lnSpc>
              <a:spcBef>
                <a:spcPct val="30000"/>
              </a:spcBef>
              <a:buFontTx/>
              <a:buBlip>
                <a:blip r:embed="rId4"/>
              </a:buBlip>
            </a:pPr>
            <a:r>
              <a:rPr lang="zh-CN" altLang="en-US" sz="2400" b="1"/>
              <a:t>多台外设同时联机输入</a:t>
            </a:r>
            <a:r>
              <a:rPr lang="en-US" altLang="zh-CN" sz="2400" b="1"/>
              <a:t>——SPOOLING</a:t>
            </a:r>
            <a:r>
              <a:rPr lang="zh-CN" altLang="en-US" sz="2400" b="1"/>
              <a:t>系统。</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40963" name="Rectangle 3"/>
          <p:cNvSpPr>
            <a:spLocks noGrp="1" noChangeArrowheads="1"/>
          </p:cNvSpPr>
          <p:nvPr>
            <p:ph type="body" idx="1"/>
          </p:nvPr>
        </p:nvSpPr>
        <p:spPr>
          <a:xfrm>
            <a:off x="533400" y="1165225"/>
            <a:ext cx="8077200" cy="5359400"/>
          </a:xfrm>
        </p:spPr>
        <p:txBody>
          <a:bodyPr/>
          <a:lstStyle/>
          <a:p>
            <a:pPr eaLnBrk="1" hangingPunct="1">
              <a:lnSpc>
                <a:spcPct val="115000"/>
              </a:lnSpc>
              <a:buFontTx/>
              <a:buNone/>
            </a:pPr>
            <a:r>
              <a:rPr lang="en-US" altLang="zh-CN" sz="3600" b="1">
                <a:solidFill>
                  <a:srgbClr val="0033CC"/>
                </a:solidFill>
              </a:rPr>
              <a:t>2.3 </a:t>
            </a:r>
            <a:r>
              <a:rPr lang="zh-CN" altLang="en-US" sz="3600" b="1">
                <a:solidFill>
                  <a:srgbClr val="0033CC"/>
                </a:solidFill>
              </a:rPr>
              <a:t>作业的建立</a:t>
            </a:r>
          </a:p>
          <a:p>
            <a:pPr eaLnBrk="1" hangingPunct="1">
              <a:lnSpc>
                <a:spcPct val="115000"/>
              </a:lnSpc>
              <a:buFontTx/>
              <a:buNone/>
            </a:pPr>
            <a:r>
              <a:rPr lang="en-US" altLang="zh-CN" b="1">
                <a:solidFill>
                  <a:srgbClr val="008000"/>
                </a:solidFill>
              </a:rPr>
              <a:t>2.3.1 </a:t>
            </a:r>
            <a:r>
              <a:rPr lang="zh-CN" altLang="en-US" b="1">
                <a:solidFill>
                  <a:srgbClr val="008000"/>
                </a:solidFill>
              </a:rPr>
              <a:t>作业输入方式</a:t>
            </a:r>
          </a:p>
          <a:p>
            <a:pPr marL="835025" lvl="1" indent="-377825" eaLnBrk="1" hangingPunct="1">
              <a:lnSpc>
                <a:spcPct val="115000"/>
              </a:lnSpc>
              <a:buFontTx/>
              <a:buBlip>
                <a:blip r:embed="rId3"/>
              </a:buBlip>
            </a:pPr>
            <a:r>
              <a:rPr lang="zh-CN" altLang="en-US" sz="2400" b="1"/>
              <a:t>脱机输入方式：利用低档个人计算机作为外围处理机进行输入处理；预输入；</a:t>
            </a:r>
          </a:p>
          <a:p>
            <a:pPr marL="835025" lvl="1" indent="-377825" eaLnBrk="1" hangingPunct="1">
              <a:lnSpc>
                <a:spcPct val="115000"/>
              </a:lnSpc>
              <a:buFontTx/>
              <a:buBlip>
                <a:blip r:embed="rId3"/>
              </a:buBlip>
            </a:pPr>
            <a:r>
              <a:rPr lang="zh-CN" altLang="en-US" sz="2400" b="1"/>
              <a:t>在个人机上，用户通过联机方式将作业输入到后援存储器，然后将装有输入数据的后援存储器拿到主机的高速外设上与主机连接。</a:t>
            </a:r>
          </a:p>
          <a:p>
            <a:pPr marL="835025" lvl="1" indent="-377825" eaLnBrk="1" hangingPunct="1">
              <a:lnSpc>
                <a:spcPct val="115000"/>
              </a:lnSpc>
              <a:buFontTx/>
              <a:buBlip>
                <a:blip r:embed="rId3"/>
              </a:buBlip>
            </a:pPr>
            <a:r>
              <a:rPr lang="zh-CN" altLang="en-US" sz="2400" b="1"/>
              <a:t>特点</a:t>
            </a:r>
          </a:p>
          <a:p>
            <a:pPr marL="1428750" lvl="2" indent="-285750" eaLnBrk="1" hangingPunct="1">
              <a:lnSpc>
                <a:spcPct val="115000"/>
              </a:lnSpc>
              <a:buFontTx/>
              <a:buBlip>
                <a:blip r:embed="rId4"/>
              </a:buBlip>
            </a:pPr>
            <a:r>
              <a:rPr lang="zh-CN" altLang="en-US" b="1"/>
              <a:t>解决了主机</a:t>
            </a:r>
            <a:r>
              <a:rPr lang="en-US" altLang="zh-CN" b="1"/>
              <a:t>CPU</a:t>
            </a:r>
            <a:r>
              <a:rPr lang="zh-CN" altLang="en-US" b="1"/>
              <a:t>的浪费，以牺牲个人机为代价；</a:t>
            </a:r>
          </a:p>
          <a:p>
            <a:pPr marL="1428750" lvl="2" indent="-285750" eaLnBrk="1" hangingPunct="1">
              <a:lnSpc>
                <a:spcPct val="115000"/>
              </a:lnSpc>
              <a:buFontTx/>
              <a:buBlip>
                <a:blip r:embed="rId4"/>
              </a:buBlip>
            </a:pPr>
            <a:r>
              <a:rPr lang="zh-CN" altLang="en-US" b="1"/>
              <a:t>灵活性差，需人工干预介质传送，不安全。</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7171" name="Rectangle 3"/>
          <p:cNvSpPr>
            <a:spLocks noGrp="1" noChangeArrowheads="1"/>
          </p:cNvSpPr>
          <p:nvPr>
            <p:ph type="body" idx="1"/>
          </p:nvPr>
        </p:nvSpPr>
        <p:spPr>
          <a:xfrm>
            <a:off x="685800" y="1141413"/>
            <a:ext cx="7848600" cy="3581400"/>
          </a:xfrm>
        </p:spPr>
        <p:txBody>
          <a:bodyPr/>
          <a:lstStyle/>
          <a:p>
            <a:pPr eaLnBrk="1" hangingPunct="1">
              <a:buFontTx/>
              <a:buNone/>
            </a:pPr>
            <a:r>
              <a:rPr lang="en-US" altLang="zh-CN" sz="4000" b="1">
                <a:solidFill>
                  <a:schemeClr val="accent2"/>
                </a:solidFill>
              </a:rPr>
              <a:t>2.1 </a:t>
            </a:r>
            <a:r>
              <a:rPr lang="zh-CN" altLang="en-US" sz="4000" b="1">
                <a:solidFill>
                  <a:schemeClr val="accent2"/>
                </a:solidFill>
              </a:rPr>
              <a:t>程序的启动和结束</a:t>
            </a:r>
          </a:p>
          <a:p>
            <a:pPr eaLnBrk="1" hangingPunct="1">
              <a:buFontTx/>
              <a:buNone/>
            </a:pPr>
            <a:r>
              <a:rPr lang="en-US" altLang="zh-CN" sz="3600" b="1">
                <a:solidFill>
                  <a:srgbClr val="008000"/>
                </a:solidFill>
              </a:rPr>
              <a:t>2.1.1 </a:t>
            </a:r>
            <a:r>
              <a:rPr lang="zh-CN" altLang="en-US" sz="3600" b="1">
                <a:solidFill>
                  <a:srgbClr val="008000"/>
                </a:solidFill>
              </a:rPr>
              <a:t>程序的启动</a:t>
            </a:r>
            <a:endParaRPr lang="zh-CN" altLang="en-US" sz="3600" b="1">
              <a:solidFill>
                <a:srgbClr val="FF3300"/>
              </a:solidFill>
            </a:endParaRPr>
          </a:p>
          <a:p>
            <a:pPr eaLnBrk="1" hangingPunct="1">
              <a:buFontTx/>
              <a:buBlip>
                <a:blip r:embed="rId3"/>
              </a:buBlip>
            </a:pPr>
            <a:r>
              <a:rPr lang="zh-CN" altLang="en-US" b="1"/>
              <a:t>程序开始执行时必须满足</a:t>
            </a:r>
          </a:p>
          <a:p>
            <a:pPr marL="939800" lvl="1" indent="-482600" eaLnBrk="1" hangingPunct="1">
              <a:buFontTx/>
              <a:buBlip>
                <a:blip r:embed="rId4"/>
              </a:buBlip>
            </a:pPr>
            <a:r>
              <a:rPr lang="zh-CN" altLang="en-US" b="1"/>
              <a:t>程序已装入内存</a:t>
            </a:r>
          </a:p>
          <a:p>
            <a:pPr marL="939800" lvl="1" indent="-482600" eaLnBrk="1" hangingPunct="1">
              <a:buFontTx/>
              <a:buBlip>
                <a:blip r:embed="rId4"/>
              </a:buBlip>
            </a:pPr>
            <a:r>
              <a:rPr lang="zh-CN" altLang="en-US" b="1"/>
              <a:t>程序计数器</a:t>
            </a:r>
            <a:r>
              <a:rPr lang="en-US" altLang="zh-CN" b="1"/>
              <a:t>PC</a:t>
            </a:r>
            <a:r>
              <a:rPr lang="zh-CN" altLang="en-US" b="1"/>
              <a:t>中已置入该程序在内存的入口地址</a:t>
            </a:r>
          </a:p>
        </p:txBody>
      </p:sp>
      <p:pic>
        <p:nvPicPr>
          <p:cNvPr id="7172" name="Picture 4" descr="hls_5238_k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4872038"/>
            <a:ext cx="1547813"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idx="4294967295"/>
          </p:nvPr>
        </p:nvSpPr>
        <p:spPr>
          <a:xfrm>
            <a:off x="0" y="258763"/>
            <a:ext cx="7772400" cy="838200"/>
          </a:xfrm>
        </p:spPr>
        <p:txBody>
          <a:bodyPr/>
          <a:lstStyle/>
          <a:p>
            <a:pPr eaLnBrk="1" hangingPunct="1">
              <a:defRPr/>
            </a:pPr>
            <a:r>
              <a:rPr lang="zh-CN" altLang="en-US" b="0"/>
              <a:t>第二章 用户接口与作业管理</a:t>
            </a:r>
          </a:p>
        </p:txBody>
      </p:sp>
      <p:grpSp>
        <p:nvGrpSpPr>
          <p:cNvPr id="43011" name="Group 3"/>
          <p:cNvGrpSpPr>
            <a:grpSpLocks/>
          </p:cNvGrpSpPr>
          <p:nvPr/>
        </p:nvGrpSpPr>
        <p:grpSpPr bwMode="auto">
          <a:xfrm>
            <a:off x="176213" y="119063"/>
            <a:ext cx="8839200" cy="6553200"/>
            <a:chOff x="111" y="75"/>
            <a:chExt cx="5568" cy="4128"/>
          </a:xfrm>
        </p:grpSpPr>
        <p:sp>
          <p:nvSpPr>
            <p:cNvPr id="43016" name="Rectangle 4"/>
            <p:cNvSpPr>
              <a:spLocks noChangeArrowheads="1"/>
            </p:cNvSpPr>
            <p:nvPr/>
          </p:nvSpPr>
          <p:spPr bwMode="auto">
            <a:xfrm>
              <a:off x="111" y="75"/>
              <a:ext cx="5568" cy="4128"/>
            </a:xfrm>
            <a:prstGeom prst="rect">
              <a:avLst/>
            </a:prstGeom>
            <a:gradFill rotWithShape="0">
              <a:gsLst>
                <a:gs pos="0">
                  <a:srgbClr val="FFF3FE"/>
                </a:gs>
                <a:gs pos="100000">
                  <a:srgbClr val="FFFDFF"/>
                </a:gs>
              </a:gsLst>
              <a:lin ang="540000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pic>
          <p:nvPicPr>
            <p:cNvPr id="430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768"/>
              <a:ext cx="960"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8" name="Picture 6"/>
            <p:cNvPicPr>
              <a:picLocks noChangeAspect="1" noChangeArrowheads="1"/>
            </p:cNvPicPr>
            <p:nvPr/>
          </p:nvPicPr>
          <p:blipFill>
            <a:blip r:embed="rId4">
              <a:extLst>
                <a:ext uri="{28A0092B-C50C-407E-A947-70E740481C1C}">
                  <a14:useLocalDpi xmlns:a14="http://schemas.microsoft.com/office/drawing/2010/main" val="0"/>
                </a:ext>
              </a:extLst>
            </a:blip>
            <a:srcRect l="22223" t="44444" r="27779" b="2924"/>
            <a:stretch>
              <a:fillRect/>
            </a:stretch>
          </p:blipFill>
          <p:spPr bwMode="auto">
            <a:xfrm>
              <a:off x="768" y="3072"/>
              <a:ext cx="38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Picture 7"/>
            <p:cNvPicPr>
              <a:picLocks noChangeAspect="1" noChangeArrowheads="1"/>
            </p:cNvPicPr>
            <p:nvPr/>
          </p:nvPicPr>
          <p:blipFill>
            <a:blip r:embed="rId4">
              <a:extLst>
                <a:ext uri="{28A0092B-C50C-407E-A947-70E740481C1C}">
                  <a14:useLocalDpi xmlns:a14="http://schemas.microsoft.com/office/drawing/2010/main" val="0"/>
                </a:ext>
              </a:extLst>
            </a:blip>
            <a:srcRect l="22223" t="44444" r="27779" b="2924"/>
            <a:stretch>
              <a:fillRect/>
            </a:stretch>
          </p:blipFill>
          <p:spPr bwMode="auto">
            <a:xfrm>
              <a:off x="4752" y="1104"/>
              <a:ext cx="38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0" name="Picture 8"/>
            <p:cNvPicPr>
              <a:picLocks noChangeAspect="1" noChangeArrowheads="1"/>
            </p:cNvPicPr>
            <p:nvPr/>
          </p:nvPicPr>
          <p:blipFill>
            <a:blip r:embed="rId4">
              <a:extLst>
                <a:ext uri="{28A0092B-C50C-407E-A947-70E740481C1C}">
                  <a14:useLocalDpi xmlns:a14="http://schemas.microsoft.com/office/drawing/2010/main" val="0"/>
                </a:ext>
              </a:extLst>
            </a:blip>
            <a:srcRect l="22223" t="44444" r="27779" b="2924"/>
            <a:stretch>
              <a:fillRect/>
            </a:stretch>
          </p:blipFill>
          <p:spPr bwMode="auto">
            <a:xfrm>
              <a:off x="4224" y="1104"/>
              <a:ext cx="38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9"/>
            <p:cNvPicPr>
              <a:picLocks noChangeAspect="1" noChangeArrowheads="1"/>
            </p:cNvPicPr>
            <p:nvPr/>
          </p:nvPicPr>
          <p:blipFill>
            <a:blip r:embed="rId4">
              <a:extLst>
                <a:ext uri="{28A0092B-C50C-407E-A947-70E740481C1C}">
                  <a14:useLocalDpi xmlns:a14="http://schemas.microsoft.com/office/drawing/2010/main" val="0"/>
                </a:ext>
              </a:extLst>
            </a:blip>
            <a:srcRect l="22223" t="44444" r="27779" b="2924"/>
            <a:stretch>
              <a:fillRect/>
            </a:stretch>
          </p:blipFill>
          <p:spPr bwMode="auto">
            <a:xfrm>
              <a:off x="3696" y="1104"/>
              <a:ext cx="38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2" name="Picture 10"/>
            <p:cNvPicPr>
              <a:picLocks noChangeAspect="1" noChangeArrowheads="1"/>
            </p:cNvPicPr>
            <p:nvPr/>
          </p:nvPicPr>
          <p:blipFill>
            <a:blip r:embed="rId5">
              <a:lum bright="12000"/>
              <a:extLst>
                <a:ext uri="{28A0092B-C50C-407E-A947-70E740481C1C}">
                  <a14:useLocalDpi xmlns:a14="http://schemas.microsoft.com/office/drawing/2010/main" val="0"/>
                </a:ext>
              </a:extLst>
            </a:blip>
            <a:srcRect l="10390" t="11484" r="16884" b="8133"/>
            <a:stretch>
              <a:fillRect/>
            </a:stretch>
          </p:blipFill>
          <p:spPr bwMode="auto">
            <a:xfrm>
              <a:off x="720" y="3072"/>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3" name="Picture 11"/>
            <p:cNvPicPr>
              <a:picLocks noChangeAspect="1" noChangeArrowheads="1"/>
            </p:cNvPicPr>
            <p:nvPr/>
          </p:nvPicPr>
          <p:blipFill>
            <a:blip r:embed="rId6">
              <a:lum bright="6000"/>
              <a:extLst>
                <a:ext uri="{28A0092B-C50C-407E-A947-70E740481C1C}">
                  <a14:useLocalDpi xmlns:a14="http://schemas.microsoft.com/office/drawing/2010/main" val="0"/>
                </a:ext>
              </a:extLst>
            </a:blip>
            <a:srcRect l="4762" t="9525" r="9525" b="61905"/>
            <a:stretch>
              <a:fillRect/>
            </a:stretch>
          </p:blipFill>
          <p:spPr bwMode="auto">
            <a:xfrm>
              <a:off x="912" y="1088"/>
              <a:ext cx="528"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4" name="AutoShape 12"/>
            <p:cNvSpPr>
              <a:spLocks noChangeArrowheads="1"/>
            </p:cNvSpPr>
            <p:nvPr/>
          </p:nvSpPr>
          <p:spPr bwMode="auto">
            <a:xfrm>
              <a:off x="1056" y="672"/>
              <a:ext cx="240" cy="432"/>
            </a:xfrm>
            <a:prstGeom prst="downArrow">
              <a:avLst>
                <a:gd name="adj1" fmla="val 50000"/>
                <a:gd name="adj2" fmla="val 45000"/>
              </a:avLst>
            </a:prstGeom>
            <a:solidFill>
              <a:schemeClr val="accent1"/>
            </a:solidFill>
            <a:ln w="9525">
              <a:solidFill>
                <a:schemeClr val="tx1"/>
              </a:solidFill>
              <a:miter lim="800000"/>
              <a:headEnd/>
              <a:tailEnd/>
            </a:ln>
          </p:spPr>
          <p:txBody>
            <a:bodyPr vert="eaVert"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43025" name="AutoShape 13"/>
            <p:cNvSpPr>
              <a:spLocks noChangeArrowheads="1"/>
            </p:cNvSpPr>
            <p:nvPr/>
          </p:nvSpPr>
          <p:spPr bwMode="auto">
            <a:xfrm>
              <a:off x="576" y="1776"/>
              <a:ext cx="1200" cy="912"/>
            </a:xfrm>
            <a:prstGeom prst="roundRect">
              <a:avLst>
                <a:gd name="adj" fmla="val 16667"/>
              </a:avLst>
            </a:prstGeom>
            <a:gradFill rotWithShape="0">
              <a:gsLst>
                <a:gs pos="0">
                  <a:srgbClr val="93A9A0"/>
                </a:gs>
                <a:gs pos="100000">
                  <a:srgbClr val="73857D"/>
                </a:gs>
              </a:gsLst>
              <a:lin ang="5400000" scaled="1"/>
            </a:gra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43026" name="AutoShape 14"/>
            <p:cNvSpPr>
              <a:spLocks noChangeArrowheads="1"/>
            </p:cNvSpPr>
            <p:nvPr/>
          </p:nvSpPr>
          <p:spPr bwMode="auto">
            <a:xfrm>
              <a:off x="3552" y="1968"/>
              <a:ext cx="1728" cy="912"/>
            </a:xfrm>
            <a:prstGeom prst="roundRect">
              <a:avLst>
                <a:gd name="adj" fmla="val 16667"/>
              </a:avLst>
            </a:prstGeom>
            <a:gradFill rotWithShape="0">
              <a:gsLst>
                <a:gs pos="0">
                  <a:srgbClr val="93A9A0"/>
                </a:gs>
                <a:gs pos="100000">
                  <a:srgbClr val="73857D"/>
                </a:gs>
              </a:gsLst>
              <a:lin ang="5400000" scaled="1"/>
            </a:gra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43027" name="AutoShape 15"/>
            <p:cNvSpPr>
              <a:spLocks noChangeArrowheads="1"/>
            </p:cNvSpPr>
            <p:nvPr/>
          </p:nvSpPr>
          <p:spPr bwMode="auto">
            <a:xfrm>
              <a:off x="2064" y="2736"/>
              <a:ext cx="480" cy="43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3A9A0"/>
            </a:solidFill>
            <a:ln w="9525">
              <a:solidFill>
                <a:schemeClr val="tx1"/>
              </a:solidFill>
              <a:round/>
              <a:headEnd/>
              <a:tailEnd/>
            </a:ln>
          </p:spPr>
          <p:txBody>
            <a:bodyPr wrap="none" anchor="ctr"/>
            <a:lstStyle/>
            <a:p>
              <a:endParaRPr lang="zh-CN" altLang="en-US"/>
            </a:p>
          </p:txBody>
        </p:sp>
        <p:sp>
          <p:nvSpPr>
            <p:cNvPr id="43028" name="AutoShape 16"/>
            <p:cNvSpPr>
              <a:spLocks noChangeArrowheads="1"/>
            </p:cNvSpPr>
            <p:nvPr/>
          </p:nvSpPr>
          <p:spPr bwMode="auto">
            <a:xfrm>
              <a:off x="2400" y="2880"/>
              <a:ext cx="480"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3A9A0"/>
            </a:solidFill>
            <a:ln w="9525">
              <a:solidFill>
                <a:schemeClr val="tx1"/>
              </a:solidFill>
              <a:round/>
              <a:headEnd/>
              <a:tailEnd/>
            </a:ln>
          </p:spPr>
          <p:txBody>
            <a:bodyPr wrap="none" anchor="ctr"/>
            <a:lstStyle/>
            <a:p>
              <a:endParaRPr lang="zh-CN" altLang="en-US"/>
            </a:p>
          </p:txBody>
        </p:sp>
        <p:sp>
          <p:nvSpPr>
            <p:cNvPr id="43029" name="AutoShape 17"/>
            <p:cNvSpPr>
              <a:spLocks noChangeArrowheads="1"/>
            </p:cNvSpPr>
            <p:nvPr/>
          </p:nvSpPr>
          <p:spPr bwMode="auto">
            <a:xfrm>
              <a:off x="2784" y="2928"/>
              <a:ext cx="480" cy="43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3A9A0"/>
            </a:solidFill>
            <a:ln w="9525">
              <a:solidFill>
                <a:schemeClr val="tx1"/>
              </a:solidFill>
              <a:round/>
              <a:headEnd/>
              <a:tailEnd/>
            </a:ln>
          </p:spPr>
          <p:txBody>
            <a:bodyPr wrap="none" anchor="ctr"/>
            <a:lstStyle/>
            <a:p>
              <a:endParaRPr lang="zh-CN" altLang="en-US"/>
            </a:p>
          </p:txBody>
        </p:sp>
        <p:pic>
          <p:nvPicPr>
            <p:cNvPr id="43030" name="Picture 18"/>
            <p:cNvPicPr>
              <a:picLocks noChangeAspect="1" noChangeArrowheads="1"/>
            </p:cNvPicPr>
            <p:nvPr/>
          </p:nvPicPr>
          <p:blipFill>
            <a:blip r:embed="rId7">
              <a:lum contrast="6000"/>
              <a:extLst>
                <a:ext uri="{28A0092B-C50C-407E-A947-70E740481C1C}">
                  <a14:useLocalDpi xmlns:a14="http://schemas.microsoft.com/office/drawing/2010/main" val="0"/>
                </a:ext>
              </a:extLst>
            </a:blip>
            <a:srcRect l="5556" t="2036" r="5556" b="6784"/>
            <a:stretch>
              <a:fillRect/>
            </a:stretch>
          </p:blipFill>
          <p:spPr bwMode="auto">
            <a:xfrm>
              <a:off x="1248" y="384"/>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1" name="Picture 19"/>
            <p:cNvPicPr>
              <a:picLocks noChangeAspect="1" noChangeArrowheads="1"/>
            </p:cNvPicPr>
            <p:nvPr/>
          </p:nvPicPr>
          <p:blipFill>
            <a:blip r:embed="rId7">
              <a:lum contrast="6000"/>
              <a:extLst>
                <a:ext uri="{28A0092B-C50C-407E-A947-70E740481C1C}">
                  <a14:useLocalDpi xmlns:a14="http://schemas.microsoft.com/office/drawing/2010/main" val="0"/>
                </a:ext>
              </a:extLst>
            </a:blip>
            <a:srcRect l="5556" t="2036" r="5556" b="6784"/>
            <a:stretch>
              <a:fillRect/>
            </a:stretch>
          </p:blipFill>
          <p:spPr bwMode="auto">
            <a:xfrm>
              <a:off x="1008" y="480"/>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2" name="Picture 20"/>
            <p:cNvPicPr>
              <a:picLocks noChangeAspect="1" noChangeArrowheads="1"/>
            </p:cNvPicPr>
            <p:nvPr/>
          </p:nvPicPr>
          <p:blipFill>
            <a:blip r:embed="rId7">
              <a:lum contrast="6000"/>
              <a:extLst>
                <a:ext uri="{28A0092B-C50C-407E-A947-70E740481C1C}">
                  <a14:useLocalDpi xmlns:a14="http://schemas.microsoft.com/office/drawing/2010/main" val="0"/>
                </a:ext>
              </a:extLst>
            </a:blip>
            <a:srcRect l="5556" t="2036" r="5556" b="6784"/>
            <a:stretch>
              <a:fillRect/>
            </a:stretch>
          </p:blipFill>
          <p:spPr bwMode="auto">
            <a:xfrm>
              <a:off x="768" y="576"/>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3" name="Text Box 21"/>
            <p:cNvSpPr txBox="1">
              <a:spLocks noChangeArrowheads="1"/>
            </p:cNvSpPr>
            <p:nvPr/>
          </p:nvSpPr>
          <p:spPr bwMode="auto">
            <a:xfrm>
              <a:off x="192" y="138"/>
              <a:ext cx="28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solidFill>
                    <a:srgbClr val="3333FF"/>
                  </a:solidFill>
                </a:rPr>
                <a:t>卡片：程序、数据、作业说明书</a:t>
              </a:r>
            </a:p>
          </p:txBody>
        </p:sp>
        <p:sp>
          <p:nvSpPr>
            <p:cNvPr id="43034" name="Text Box 22"/>
            <p:cNvSpPr txBox="1">
              <a:spLocks noChangeArrowheads="1"/>
            </p:cNvSpPr>
            <p:nvPr/>
          </p:nvSpPr>
          <p:spPr bwMode="auto">
            <a:xfrm>
              <a:off x="720" y="1968"/>
              <a:ext cx="528" cy="518"/>
            </a:xfrm>
            <a:prstGeom prst="rect">
              <a:avLst/>
            </a:prstGeom>
            <a:solidFill>
              <a:srgbClr val="1BFFC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a:solidFill>
                    <a:srgbClr val="000099"/>
                  </a:solidFill>
                </a:rPr>
                <a:t>IBM1401</a:t>
              </a:r>
            </a:p>
          </p:txBody>
        </p:sp>
        <p:sp>
          <p:nvSpPr>
            <p:cNvPr id="43035" name="Text Box 23"/>
            <p:cNvSpPr txBox="1">
              <a:spLocks noChangeArrowheads="1"/>
            </p:cNvSpPr>
            <p:nvPr/>
          </p:nvSpPr>
          <p:spPr bwMode="auto">
            <a:xfrm>
              <a:off x="4032" y="2160"/>
              <a:ext cx="528" cy="518"/>
            </a:xfrm>
            <a:prstGeom prst="rect">
              <a:avLst/>
            </a:prstGeom>
            <a:solidFill>
              <a:srgbClr val="1BFFC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a:solidFill>
                    <a:srgbClr val="000099"/>
                  </a:solidFill>
                </a:rPr>
                <a:t>IBM7094</a:t>
              </a:r>
            </a:p>
          </p:txBody>
        </p:sp>
        <p:sp>
          <p:nvSpPr>
            <p:cNvPr id="43036" name="AutoShape 24"/>
            <p:cNvSpPr>
              <a:spLocks noChangeArrowheads="1"/>
            </p:cNvSpPr>
            <p:nvPr/>
          </p:nvSpPr>
          <p:spPr bwMode="auto">
            <a:xfrm flipV="1">
              <a:off x="1536" y="3168"/>
              <a:ext cx="1152" cy="624"/>
            </a:xfrm>
            <a:prstGeom prst="curvedDownArrow">
              <a:avLst>
                <a:gd name="adj1" fmla="val 20590"/>
                <a:gd name="adj2" fmla="val 68556"/>
                <a:gd name="adj3" fmla="val 33333"/>
              </a:avLst>
            </a:prstGeom>
            <a:solidFill>
              <a:srgbClr val="FFCC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43037" name="Text Box 25"/>
            <p:cNvSpPr txBox="1">
              <a:spLocks noChangeArrowheads="1"/>
            </p:cNvSpPr>
            <p:nvPr/>
          </p:nvSpPr>
          <p:spPr bwMode="auto">
            <a:xfrm>
              <a:off x="3984" y="768"/>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b="1">
                  <a:solidFill>
                    <a:srgbClr val="3333FF"/>
                  </a:solidFill>
                </a:rPr>
                <a:t>磁带机</a:t>
              </a:r>
              <a:endParaRPr lang="zh-CN" altLang="en-US" sz="2400" b="1">
                <a:solidFill>
                  <a:srgbClr val="3333FF"/>
                </a:solidFill>
              </a:endParaRPr>
            </a:p>
          </p:txBody>
        </p:sp>
        <p:pic>
          <p:nvPicPr>
            <p:cNvPr id="43038" name="Picture 26"/>
            <p:cNvPicPr>
              <a:picLocks noChangeAspect="1" noChangeArrowheads="1"/>
            </p:cNvPicPr>
            <p:nvPr/>
          </p:nvPicPr>
          <p:blipFill>
            <a:blip r:embed="rId5">
              <a:lum bright="12000"/>
              <a:extLst>
                <a:ext uri="{28A0092B-C50C-407E-A947-70E740481C1C}">
                  <a14:useLocalDpi xmlns:a14="http://schemas.microsoft.com/office/drawing/2010/main" val="0"/>
                </a:ext>
              </a:extLst>
            </a:blip>
            <a:srcRect l="10390" t="11484" r="16884" b="8133"/>
            <a:stretch>
              <a:fillRect/>
            </a:stretch>
          </p:blipFill>
          <p:spPr bwMode="auto">
            <a:xfrm>
              <a:off x="720" y="3456"/>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9" name="Picture 27"/>
            <p:cNvPicPr>
              <a:picLocks noChangeAspect="1" noChangeArrowheads="1"/>
            </p:cNvPicPr>
            <p:nvPr/>
          </p:nvPicPr>
          <p:blipFill>
            <a:blip r:embed="rId5">
              <a:lum bright="12000"/>
              <a:extLst>
                <a:ext uri="{28A0092B-C50C-407E-A947-70E740481C1C}">
                  <a14:useLocalDpi xmlns:a14="http://schemas.microsoft.com/office/drawing/2010/main" val="0"/>
                </a:ext>
              </a:extLst>
            </a:blip>
            <a:srcRect l="10390" t="11484" r="16884" b="8133"/>
            <a:stretch>
              <a:fillRect/>
            </a:stretch>
          </p:blipFill>
          <p:spPr bwMode="auto">
            <a:xfrm>
              <a:off x="3696" y="1488"/>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0" name="Picture 28"/>
            <p:cNvPicPr>
              <a:picLocks noChangeAspect="1" noChangeArrowheads="1"/>
            </p:cNvPicPr>
            <p:nvPr/>
          </p:nvPicPr>
          <p:blipFill>
            <a:blip r:embed="rId5">
              <a:lum bright="12000"/>
              <a:extLst>
                <a:ext uri="{28A0092B-C50C-407E-A947-70E740481C1C}">
                  <a14:useLocalDpi xmlns:a14="http://schemas.microsoft.com/office/drawing/2010/main" val="0"/>
                </a:ext>
              </a:extLst>
            </a:blip>
            <a:srcRect l="10390" t="11484" r="16884" b="8133"/>
            <a:stretch>
              <a:fillRect/>
            </a:stretch>
          </p:blipFill>
          <p:spPr bwMode="auto">
            <a:xfrm>
              <a:off x="3696" y="1104"/>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1" name="Picture 29"/>
            <p:cNvPicPr>
              <a:picLocks noChangeAspect="1" noChangeArrowheads="1"/>
            </p:cNvPicPr>
            <p:nvPr/>
          </p:nvPicPr>
          <p:blipFill>
            <a:blip r:embed="rId5">
              <a:lum bright="12000"/>
              <a:extLst>
                <a:ext uri="{28A0092B-C50C-407E-A947-70E740481C1C}">
                  <a14:useLocalDpi xmlns:a14="http://schemas.microsoft.com/office/drawing/2010/main" val="0"/>
                </a:ext>
              </a:extLst>
            </a:blip>
            <a:srcRect l="10390" t="11484" r="16884" b="8133"/>
            <a:stretch>
              <a:fillRect/>
            </a:stretch>
          </p:blipFill>
          <p:spPr bwMode="auto">
            <a:xfrm>
              <a:off x="4224" y="1488"/>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2" name="Picture 30"/>
            <p:cNvPicPr>
              <a:picLocks noChangeAspect="1" noChangeArrowheads="1"/>
            </p:cNvPicPr>
            <p:nvPr/>
          </p:nvPicPr>
          <p:blipFill>
            <a:blip r:embed="rId5">
              <a:lum bright="12000"/>
              <a:extLst>
                <a:ext uri="{28A0092B-C50C-407E-A947-70E740481C1C}">
                  <a14:useLocalDpi xmlns:a14="http://schemas.microsoft.com/office/drawing/2010/main" val="0"/>
                </a:ext>
              </a:extLst>
            </a:blip>
            <a:srcRect l="10390" t="11484" r="16884" b="8133"/>
            <a:stretch>
              <a:fillRect/>
            </a:stretch>
          </p:blipFill>
          <p:spPr bwMode="auto">
            <a:xfrm>
              <a:off x="4224" y="1104"/>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3" name="Picture 31"/>
            <p:cNvPicPr>
              <a:picLocks noChangeAspect="1" noChangeArrowheads="1"/>
            </p:cNvPicPr>
            <p:nvPr/>
          </p:nvPicPr>
          <p:blipFill>
            <a:blip r:embed="rId5">
              <a:lum bright="12000"/>
              <a:extLst>
                <a:ext uri="{28A0092B-C50C-407E-A947-70E740481C1C}">
                  <a14:useLocalDpi xmlns:a14="http://schemas.microsoft.com/office/drawing/2010/main" val="0"/>
                </a:ext>
              </a:extLst>
            </a:blip>
            <a:srcRect l="10390" t="11484" r="16884" b="8133"/>
            <a:stretch>
              <a:fillRect/>
            </a:stretch>
          </p:blipFill>
          <p:spPr bwMode="auto">
            <a:xfrm>
              <a:off x="4752" y="1536"/>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4" name="Picture 32"/>
            <p:cNvPicPr>
              <a:picLocks noChangeAspect="1" noChangeArrowheads="1"/>
            </p:cNvPicPr>
            <p:nvPr/>
          </p:nvPicPr>
          <p:blipFill>
            <a:blip r:embed="rId5">
              <a:lum bright="12000"/>
              <a:extLst>
                <a:ext uri="{28A0092B-C50C-407E-A947-70E740481C1C}">
                  <a14:useLocalDpi xmlns:a14="http://schemas.microsoft.com/office/drawing/2010/main" val="0"/>
                </a:ext>
              </a:extLst>
            </a:blip>
            <a:srcRect l="10390" t="11484" r="16884" b="8133"/>
            <a:stretch>
              <a:fillRect/>
            </a:stretch>
          </p:blipFill>
          <p:spPr bwMode="auto">
            <a:xfrm>
              <a:off x="4752" y="1104"/>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5" name="Text Box 33"/>
            <p:cNvSpPr txBox="1">
              <a:spLocks noChangeArrowheads="1"/>
            </p:cNvSpPr>
            <p:nvPr/>
          </p:nvSpPr>
          <p:spPr bwMode="auto">
            <a:xfrm>
              <a:off x="460" y="912"/>
              <a:ext cx="308"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b="1"/>
                <a:t>卡片阅读机</a:t>
              </a:r>
              <a:endParaRPr lang="zh-CN" altLang="en-US" sz="2400" b="1"/>
            </a:p>
          </p:txBody>
        </p:sp>
        <p:sp>
          <p:nvSpPr>
            <p:cNvPr id="43046" name="Text Box 34"/>
            <p:cNvSpPr txBox="1">
              <a:spLocks noChangeArrowheads="1"/>
            </p:cNvSpPr>
            <p:nvPr/>
          </p:nvSpPr>
          <p:spPr bwMode="auto">
            <a:xfrm>
              <a:off x="2208" y="2784"/>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solidFill>
                    <a:srgbClr val="3333FF"/>
                  </a:solidFill>
                </a:rPr>
                <a:t>输出磁带</a:t>
              </a:r>
            </a:p>
          </p:txBody>
        </p:sp>
        <p:sp>
          <p:nvSpPr>
            <p:cNvPr id="43047" name="Text Box 35"/>
            <p:cNvSpPr txBox="1">
              <a:spLocks noChangeArrowheads="1"/>
            </p:cNvSpPr>
            <p:nvPr/>
          </p:nvSpPr>
          <p:spPr bwMode="auto">
            <a:xfrm>
              <a:off x="1296" y="1824"/>
              <a:ext cx="336"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rgbClr val="FFFF00"/>
                  </a:solidFill>
                </a:rPr>
                <a:t>卫星机</a:t>
              </a:r>
            </a:p>
          </p:txBody>
        </p:sp>
        <p:sp>
          <p:nvSpPr>
            <p:cNvPr id="43048" name="AutoShape 36"/>
            <p:cNvSpPr>
              <a:spLocks noChangeArrowheads="1"/>
            </p:cNvSpPr>
            <p:nvPr/>
          </p:nvSpPr>
          <p:spPr bwMode="auto">
            <a:xfrm>
              <a:off x="1056" y="1392"/>
              <a:ext cx="240" cy="432"/>
            </a:xfrm>
            <a:prstGeom prst="downArrow">
              <a:avLst>
                <a:gd name="adj1" fmla="val 50000"/>
                <a:gd name="adj2" fmla="val 45000"/>
              </a:avLst>
            </a:prstGeom>
            <a:solidFill>
              <a:schemeClr val="accent1"/>
            </a:solidFill>
            <a:ln w="9525">
              <a:solidFill>
                <a:schemeClr val="tx1"/>
              </a:solidFill>
              <a:miter lim="800000"/>
              <a:headEnd/>
              <a:tailEnd/>
            </a:ln>
          </p:spPr>
          <p:txBody>
            <a:bodyPr vert="eaVert"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pic>
          <p:nvPicPr>
            <p:cNvPr id="43049" name="Picture 37"/>
            <p:cNvPicPr>
              <a:picLocks noChangeAspect="1" noChangeArrowheads="1"/>
            </p:cNvPicPr>
            <p:nvPr/>
          </p:nvPicPr>
          <p:blipFill>
            <a:blip r:embed="rId4">
              <a:extLst>
                <a:ext uri="{28A0092B-C50C-407E-A947-70E740481C1C}">
                  <a14:useLocalDpi xmlns:a14="http://schemas.microsoft.com/office/drawing/2010/main" val="0"/>
                </a:ext>
              </a:extLst>
            </a:blip>
            <a:srcRect l="22223" t="44444" r="27779" b="2924"/>
            <a:stretch>
              <a:fillRect/>
            </a:stretch>
          </p:blipFill>
          <p:spPr bwMode="auto">
            <a:xfrm>
              <a:off x="1200" y="3072"/>
              <a:ext cx="38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0" name="Picture 38"/>
            <p:cNvPicPr>
              <a:picLocks noChangeAspect="1" noChangeArrowheads="1"/>
            </p:cNvPicPr>
            <p:nvPr/>
          </p:nvPicPr>
          <p:blipFill>
            <a:blip r:embed="rId5">
              <a:lum bright="12000"/>
              <a:extLst>
                <a:ext uri="{28A0092B-C50C-407E-A947-70E740481C1C}">
                  <a14:useLocalDpi xmlns:a14="http://schemas.microsoft.com/office/drawing/2010/main" val="0"/>
                </a:ext>
              </a:extLst>
            </a:blip>
            <a:srcRect l="10390" t="11484" r="16884" b="8133"/>
            <a:stretch>
              <a:fillRect/>
            </a:stretch>
          </p:blipFill>
          <p:spPr bwMode="auto">
            <a:xfrm>
              <a:off x="1152" y="3072"/>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39"/>
            <p:cNvPicPr>
              <a:picLocks noChangeAspect="1" noChangeArrowheads="1"/>
            </p:cNvPicPr>
            <p:nvPr/>
          </p:nvPicPr>
          <p:blipFill>
            <a:blip r:embed="rId5">
              <a:lum bright="12000"/>
              <a:extLst>
                <a:ext uri="{28A0092B-C50C-407E-A947-70E740481C1C}">
                  <a14:useLocalDpi xmlns:a14="http://schemas.microsoft.com/office/drawing/2010/main" val="0"/>
                </a:ext>
              </a:extLst>
            </a:blip>
            <a:srcRect l="10390" t="11484" r="16884" b="8133"/>
            <a:stretch>
              <a:fillRect/>
            </a:stretch>
          </p:blipFill>
          <p:spPr bwMode="auto">
            <a:xfrm>
              <a:off x="1152" y="3456"/>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AutoShape 40"/>
            <p:cNvSpPr>
              <a:spLocks noChangeArrowheads="1"/>
            </p:cNvSpPr>
            <p:nvPr/>
          </p:nvSpPr>
          <p:spPr bwMode="auto">
            <a:xfrm>
              <a:off x="1056" y="2688"/>
              <a:ext cx="240" cy="336"/>
            </a:xfrm>
            <a:prstGeom prst="downArrow">
              <a:avLst>
                <a:gd name="adj1" fmla="val 50000"/>
                <a:gd name="adj2" fmla="val 35000"/>
              </a:avLst>
            </a:prstGeom>
            <a:solidFill>
              <a:schemeClr val="accent1"/>
            </a:solidFill>
            <a:ln w="9525">
              <a:solidFill>
                <a:schemeClr val="tx1"/>
              </a:solidFill>
              <a:miter lim="800000"/>
              <a:headEnd/>
              <a:tailEnd/>
            </a:ln>
          </p:spPr>
          <p:txBody>
            <a:bodyPr vert="eaVert"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43053" name="Freeform 41"/>
            <p:cNvSpPr>
              <a:spLocks/>
            </p:cNvSpPr>
            <p:nvPr/>
          </p:nvSpPr>
          <p:spPr bwMode="auto">
            <a:xfrm>
              <a:off x="2352" y="1296"/>
              <a:ext cx="1296" cy="1344"/>
            </a:xfrm>
            <a:custGeom>
              <a:avLst/>
              <a:gdLst>
                <a:gd name="T0" fmla="*/ 0 w 1296"/>
                <a:gd name="T1" fmla="*/ 1344 h 1344"/>
                <a:gd name="T2" fmla="*/ 1296 w 1296"/>
                <a:gd name="T3" fmla="*/ 0 h 1344"/>
                <a:gd name="T4" fmla="*/ 0 60000 65536"/>
                <a:gd name="T5" fmla="*/ 0 60000 65536"/>
                <a:gd name="T6" fmla="*/ 0 w 1296"/>
                <a:gd name="T7" fmla="*/ 0 h 1344"/>
                <a:gd name="T8" fmla="*/ 1296 w 1296"/>
                <a:gd name="T9" fmla="*/ 1344 h 1344"/>
              </a:gdLst>
              <a:ahLst/>
              <a:cxnLst>
                <a:cxn ang="T4">
                  <a:pos x="T0" y="T1"/>
                </a:cxn>
                <a:cxn ang="T5">
                  <a:pos x="T2" y="T3"/>
                </a:cxn>
              </a:cxnLst>
              <a:rect l="T6" t="T7" r="T8" b="T9"/>
              <a:pathLst>
                <a:path w="1296" h="1344">
                  <a:moveTo>
                    <a:pt x="0" y="1344"/>
                  </a:moveTo>
                  <a:cubicBezTo>
                    <a:pt x="540" y="784"/>
                    <a:pt x="1080" y="224"/>
                    <a:pt x="1296"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54" name="AutoShape 42"/>
            <p:cNvSpPr>
              <a:spLocks noChangeArrowheads="1"/>
            </p:cNvSpPr>
            <p:nvPr/>
          </p:nvSpPr>
          <p:spPr bwMode="auto">
            <a:xfrm>
              <a:off x="2304" y="1296"/>
              <a:ext cx="1392" cy="129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29 w 21600"/>
                <a:gd name="T13" fmla="*/ 2900 h 21600"/>
                <a:gd name="T14" fmla="*/ 19210 w 21600"/>
                <a:gd name="T15" fmla="*/ 9250 h 21600"/>
              </a:gdLst>
              <a:ahLst/>
              <a:cxnLst>
                <a:cxn ang="T8">
                  <a:pos x="T0" y="T1"/>
                </a:cxn>
                <a:cxn ang="T9">
                  <a:pos x="T2" y="T3"/>
                </a:cxn>
                <a:cxn ang="T10">
                  <a:pos x="T4" y="T5"/>
                </a:cxn>
                <a:cxn ang="T11">
                  <a:pos x="T6" y="T7"/>
                </a:cxn>
              </a:cxnLst>
              <a:rect l="T12" t="T13" r="T14" b="T15"/>
              <a:pathLst>
                <a:path w="21600" h="21600">
                  <a:moveTo>
                    <a:pt x="21600" y="6079"/>
                  </a:moveTo>
                  <a:lnTo>
                    <a:pt x="17007" y="0"/>
                  </a:lnTo>
                  <a:lnTo>
                    <a:pt x="17007" y="2908"/>
                  </a:lnTo>
                  <a:lnTo>
                    <a:pt x="12427" y="2908"/>
                  </a:lnTo>
                  <a:cubicBezTo>
                    <a:pt x="5564" y="2908"/>
                    <a:pt x="0" y="7049"/>
                    <a:pt x="0" y="12158"/>
                  </a:cubicBezTo>
                  <a:lnTo>
                    <a:pt x="0" y="21600"/>
                  </a:lnTo>
                  <a:lnTo>
                    <a:pt x="6482" y="21600"/>
                  </a:lnTo>
                  <a:lnTo>
                    <a:pt x="6482" y="12158"/>
                  </a:lnTo>
                  <a:cubicBezTo>
                    <a:pt x="6482" y="10552"/>
                    <a:pt x="9144" y="9250"/>
                    <a:pt x="12427" y="9250"/>
                  </a:cubicBezTo>
                  <a:lnTo>
                    <a:pt x="17007" y="9250"/>
                  </a:lnTo>
                  <a:lnTo>
                    <a:pt x="17007" y="12158"/>
                  </a:lnTo>
                  <a:lnTo>
                    <a:pt x="21600" y="6079"/>
                  </a:lnTo>
                  <a:close/>
                </a:path>
              </a:pathLst>
            </a:custGeom>
            <a:solidFill>
              <a:srgbClr val="FFCCFF"/>
            </a:solidFill>
            <a:ln w="9525">
              <a:solidFill>
                <a:schemeClr val="tx1"/>
              </a:solidFill>
              <a:miter lim="800000"/>
              <a:headEnd/>
              <a:tailEnd/>
            </a:ln>
          </p:spPr>
          <p:txBody>
            <a:bodyPr wrap="none" anchor="ctr"/>
            <a:lstStyle/>
            <a:p>
              <a:endParaRPr lang="zh-CN" altLang="en-US"/>
            </a:p>
          </p:txBody>
        </p:sp>
        <p:sp>
          <p:nvSpPr>
            <p:cNvPr id="43055" name="Text Box 43"/>
            <p:cNvSpPr txBox="1">
              <a:spLocks noChangeArrowheads="1"/>
            </p:cNvSpPr>
            <p:nvPr/>
          </p:nvSpPr>
          <p:spPr bwMode="auto">
            <a:xfrm>
              <a:off x="2544" y="1536"/>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solidFill>
                    <a:srgbClr val="3333FF"/>
                  </a:solidFill>
                </a:rPr>
                <a:t>人工传输</a:t>
              </a:r>
            </a:p>
          </p:txBody>
        </p:sp>
        <p:sp>
          <p:nvSpPr>
            <p:cNvPr id="43056" name="Text Box 44"/>
            <p:cNvSpPr txBox="1">
              <a:spLocks noChangeArrowheads="1"/>
            </p:cNvSpPr>
            <p:nvPr/>
          </p:nvSpPr>
          <p:spPr bwMode="auto">
            <a:xfrm>
              <a:off x="816" y="3888"/>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b="1">
                  <a:solidFill>
                    <a:srgbClr val="3333FF"/>
                  </a:solidFill>
                </a:rPr>
                <a:t>磁带机</a:t>
              </a:r>
              <a:endParaRPr lang="zh-CN" altLang="en-US" sz="2400" b="1">
                <a:solidFill>
                  <a:srgbClr val="3333FF"/>
                </a:solidFill>
              </a:endParaRPr>
            </a:p>
          </p:txBody>
        </p:sp>
        <p:sp>
          <p:nvSpPr>
            <p:cNvPr id="43057" name="AutoShape 45"/>
            <p:cNvSpPr>
              <a:spLocks noChangeArrowheads="1"/>
            </p:cNvSpPr>
            <p:nvPr/>
          </p:nvSpPr>
          <p:spPr bwMode="auto">
            <a:xfrm>
              <a:off x="3936" y="3264"/>
              <a:ext cx="864" cy="432"/>
            </a:xfrm>
            <a:prstGeom prst="flowChartMagneticDisk">
              <a:avLst/>
            </a:prstGeom>
            <a:solidFill>
              <a:schemeClr val="accent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43058" name="AutoShape 46"/>
            <p:cNvSpPr>
              <a:spLocks noChangeArrowheads="1"/>
            </p:cNvSpPr>
            <p:nvPr/>
          </p:nvSpPr>
          <p:spPr bwMode="auto">
            <a:xfrm>
              <a:off x="4176" y="2832"/>
              <a:ext cx="432" cy="480"/>
            </a:xfrm>
            <a:prstGeom prst="downArrow">
              <a:avLst>
                <a:gd name="adj1" fmla="val 50000"/>
                <a:gd name="adj2" fmla="val 27778"/>
              </a:avLst>
            </a:prstGeom>
            <a:solidFill>
              <a:schemeClr val="accent1"/>
            </a:solidFill>
            <a:ln w="9525">
              <a:solidFill>
                <a:schemeClr val="tx1"/>
              </a:solidFill>
              <a:miter lim="800000"/>
              <a:headEnd/>
              <a:tailEnd/>
            </a:ln>
          </p:spPr>
          <p:txBody>
            <a:bodyPr vert="eaVert"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43059" name="Text Box 47"/>
            <p:cNvSpPr txBox="1">
              <a:spLocks noChangeArrowheads="1"/>
            </p:cNvSpPr>
            <p:nvPr/>
          </p:nvSpPr>
          <p:spPr bwMode="auto">
            <a:xfrm>
              <a:off x="1392" y="1104"/>
              <a:ext cx="9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000" b="1">
                  <a:solidFill>
                    <a:srgbClr val="3333FF"/>
                  </a:solidFill>
                </a:rPr>
                <a:t>输入设备</a:t>
              </a:r>
              <a:endParaRPr lang="zh-CN" altLang="en-US" sz="2400" b="1">
                <a:solidFill>
                  <a:srgbClr val="3333FF"/>
                </a:solidFill>
              </a:endParaRPr>
            </a:p>
          </p:txBody>
        </p:sp>
        <p:sp>
          <p:nvSpPr>
            <p:cNvPr id="43060" name="Text Box 48"/>
            <p:cNvSpPr txBox="1">
              <a:spLocks noChangeArrowheads="1"/>
            </p:cNvSpPr>
            <p:nvPr/>
          </p:nvSpPr>
          <p:spPr bwMode="auto">
            <a:xfrm>
              <a:off x="4032" y="3408"/>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000" b="1">
                  <a:solidFill>
                    <a:srgbClr val="3333FF"/>
                  </a:solidFill>
                </a:rPr>
                <a:t>磁盘</a:t>
              </a:r>
              <a:endParaRPr lang="zh-CN" altLang="en-US" sz="2400" b="1">
                <a:solidFill>
                  <a:srgbClr val="3333FF"/>
                </a:solidFill>
              </a:endParaRPr>
            </a:p>
          </p:txBody>
        </p:sp>
        <p:sp>
          <p:nvSpPr>
            <p:cNvPr id="43061" name="Text Box 49"/>
            <p:cNvSpPr txBox="1">
              <a:spLocks noChangeArrowheads="1"/>
            </p:cNvSpPr>
            <p:nvPr/>
          </p:nvSpPr>
          <p:spPr bwMode="auto">
            <a:xfrm>
              <a:off x="4704" y="2140"/>
              <a:ext cx="33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rgbClr val="FFFF00"/>
                  </a:solidFill>
                </a:rPr>
                <a:t>主机</a:t>
              </a:r>
            </a:p>
          </p:txBody>
        </p:sp>
      </p:grpSp>
      <p:sp>
        <p:nvSpPr>
          <p:cNvPr id="141362" name="Line 50"/>
          <p:cNvSpPr>
            <a:spLocks noChangeShapeType="1"/>
          </p:cNvSpPr>
          <p:nvPr/>
        </p:nvSpPr>
        <p:spPr bwMode="auto">
          <a:xfrm>
            <a:off x="2438400" y="1600200"/>
            <a:ext cx="0" cy="3200400"/>
          </a:xfrm>
          <a:prstGeom prst="line">
            <a:avLst/>
          </a:prstGeom>
          <a:noFill/>
          <a:ln w="57150">
            <a:solidFill>
              <a:srgbClr val="FF33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41363" name="Freeform 51"/>
          <p:cNvSpPr>
            <a:spLocks/>
          </p:cNvSpPr>
          <p:nvPr/>
        </p:nvSpPr>
        <p:spPr bwMode="auto">
          <a:xfrm>
            <a:off x="2590800" y="5029200"/>
            <a:ext cx="609600" cy="914400"/>
          </a:xfrm>
          <a:custGeom>
            <a:avLst/>
            <a:gdLst>
              <a:gd name="T0" fmla="*/ 0 w 384"/>
              <a:gd name="T1" fmla="*/ 0 h 576"/>
              <a:gd name="T2" fmla="*/ 2147483646 w 384"/>
              <a:gd name="T3" fmla="*/ 2147483646 h 576"/>
              <a:gd name="T4" fmla="*/ 2147483646 w 384"/>
              <a:gd name="T5" fmla="*/ 2147483646 h 576"/>
              <a:gd name="T6" fmla="*/ 0 60000 65536"/>
              <a:gd name="T7" fmla="*/ 0 60000 65536"/>
              <a:gd name="T8" fmla="*/ 0 60000 65536"/>
              <a:gd name="T9" fmla="*/ 0 w 384"/>
              <a:gd name="T10" fmla="*/ 0 h 576"/>
              <a:gd name="T11" fmla="*/ 384 w 384"/>
              <a:gd name="T12" fmla="*/ 576 h 576"/>
            </a:gdLst>
            <a:ahLst/>
            <a:cxnLst>
              <a:cxn ang="T6">
                <a:pos x="T0" y="T1"/>
              </a:cxn>
              <a:cxn ang="T7">
                <a:pos x="T2" y="T3"/>
              </a:cxn>
              <a:cxn ang="T8">
                <a:pos x="T4" y="T5"/>
              </a:cxn>
            </a:cxnLst>
            <a:rect l="T9" t="T10" r="T11" b="T12"/>
            <a:pathLst>
              <a:path w="384" h="576">
                <a:moveTo>
                  <a:pt x="0" y="0"/>
                </a:moveTo>
                <a:cubicBezTo>
                  <a:pt x="16" y="168"/>
                  <a:pt x="32" y="336"/>
                  <a:pt x="96" y="432"/>
                </a:cubicBezTo>
                <a:cubicBezTo>
                  <a:pt x="160" y="528"/>
                  <a:pt x="336" y="552"/>
                  <a:pt x="384" y="576"/>
                </a:cubicBezTo>
              </a:path>
            </a:pathLst>
          </a:custGeom>
          <a:noFill/>
          <a:ln w="571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1365" name="AutoShape 53"/>
          <p:cNvSpPr>
            <a:spLocks noChangeArrowheads="1"/>
          </p:cNvSpPr>
          <p:nvPr/>
        </p:nvSpPr>
        <p:spPr bwMode="auto">
          <a:xfrm>
            <a:off x="4267200" y="5791200"/>
            <a:ext cx="1905000" cy="685800"/>
          </a:xfrm>
          <a:prstGeom prst="wedgeEllipseCallout">
            <a:avLst>
              <a:gd name="adj1" fmla="val -64250"/>
              <a:gd name="adj2" fmla="val -175926"/>
            </a:avLst>
          </a:prstGeom>
          <a:solidFill>
            <a:schemeClr val="accent2"/>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solidFill>
                  <a:srgbClr val="FFFF00"/>
                </a:solidFill>
              </a:rPr>
              <a:t>人工完成</a:t>
            </a:r>
          </a:p>
        </p:txBody>
      </p:sp>
      <p:sp>
        <p:nvSpPr>
          <p:cNvPr id="141366" name="Freeform 54"/>
          <p:cNvSpPr>
            <a:spLocks/>
          </p:cNvSpPr>
          <p:nvPr/>
        </p:nvSpPr>
        <p:spPr bwMode="auto">
          <a:xfrm>
            <a:off x="3195638" y="2628900"/>
            <a:ext cx="2520950" cy="3313113"/>
          </a:xfrm>
          <a:custGeom>
            <a:avLst/>
            <a:gdLst>
              <a:gd name="T0" fmla="*/ 0 w 1588"/>
              <a:gd name="T1" fmla="*/ 2147483646 h 2087"/>
              <a:gd name="T2" fmla="*/ 2147483646 w 1588"/>
              <a:gd name="T3" fmla="*/ 2147483646 h 2087"/>
              <a:gd name="T4" fmla="*/ 2147483646 w 1588"/>
              <a:gd name="T5" fmla="*/ 2147483646 h 2087"/>
              <a:gd name="T6" fmla="*/ 2147483646 w 1588"/>
              <a:gd name="T7" fmla="*/ 2147483646 h 2087"/>
              <a:gd name="T8" fmla="*/ 2147483646 w 1588"/>
              <a:gd name="T9" fmla="*/ 2147483646 h 2087"/>
              <a:gd name="T10" fmla="*/ 2147483646 w 1588"/>
              <a:gd name="T11" fmla="*/ 2147483646 h 2087"/>
              <a:gd name="T12" fmla="*/ 2147483646 w 1588"/>
              <a:gd name="T13" fmla="*/ 2147483646 h 2087"/>
              <a:gd name="T14" fmla="*/ 2147483646 w 1588"/>
              <a:gd name="T15" fmla="*/ 0 h 2087"/>
              <a:gd name="T16" fmla="*/ 0 60000 65536"/>
              <a:gd name="T17" fmla="*/ 0 60000 65536"/>
              <a:gd name="T18" fmla="*/ 0 60000 65536"/>
              <a:gd name="T19" fmla="*/ 0 60000 65536"/>
              <a:gd name="T20" fmla="*/ 0 60000 65536"/>
              <a:gd name="T21" fmla="*/ 0 60000 65536"/>
              <a:gd name="T22" fmla="*/ 0 60000 65536"/>
              <a:gd name="T23" fmla="*/ 0 60000 65536"/>
              <a:gd name="T24" fmla="*/ 0 w 1588"/>
              <a:gd name="T25" fmla="*/ 0 h 2087"/>
              <a:gd name="T26" fmla="*/ 1588 w 1588"/>
              <a:gd name="T27" fmla="*/ 2087 h 20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88" h="2087">
                <a:moveTo>
                  <a:pt x="0" y="2087"/>
                </a:moveTo>
                <a:cubicBezTo>
                  <a:pt x="64" y="2086"/>
                  <a:pt x="129" y="2086"/>
                  <a:pt x="182" y="2041"/>
                </a:cubicBezTo>
                <a:cubicBezTo>
                  <a:pt x="235" y="1996"/>
                  <a:pt x="280" y="1943"/>
                  <a:pt x="318" y="1814"/>
                </a:cubicBezTo>
                <a:cubicBezTo>
                  <a:pt x="356" y="1685"/>
                  <a:pt x="393" y="1444"/>
                  <a:pt x="408" y="1270"/>
                </a:cubicBezTo>
                <a:cubicBezTo>
                  <a:pt x="423" y="1096"/>
                  <a:pt x="393" y="945"/>
                  <a:pt x="408" y="771"/>
                </a:cubicBezTo>
                <a:cubicBezTo>
                  <a:pt x="423" y="597"/>
                  <a:pt x="446" y="348"/>
                  <a:pt x="499" y="227"/>
                </a:cubicBezTo>
                <a:cubicBezTo>
                  <a:pt x="552" y="106"/>
                  <a:pt x="545" y="83"/>
                  <a:pt x="726" y="45"/>
                </a:cubicBezTo>
                <a:cubicBezTo>
                  <a:pt x="907" y="7"/>
                  <a:pt x="1444" y="7"/>
                  <a:pt x="1588" y="0"/>
                </a:cubicBezTo>
              </a:path>
            </a:pathLst>
          </a:custGeom>
          <a:noFill/>
          <a:ln w="5715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41362"/>
                                        </p:tgtEl>
                                        <p:attrNameLst>
                                          <p:attrName>style.visibility</p:attrName>
                                        </p:attrNameLst>
                                      </p:cBhvr>
                                      <p:to>
                                        <p:strVal val="visible"/>
                                      </p:to>
                                    </p:set>
                                    <p:anim calcmode="lin" valueType="num">
                                      <p:cBhvr>
                                        <p:cTn id="7" dur="500" fill="hold"/>
                                        <p:tgtEl>
                                          <p:spTgt spid="141362"/>
                                        </p:tgtEl>
                                        <p:attrNameLst>
                                          <p:attrName>ppt_x</p:attrName>
                                        </p:attrNameLst>
                                      </p:cBhvr>
                                      <p:tavLst>
                                        <p:tav tm="0">
                                          <p:val>
                                            <p:strVal val="#ppt_x"/>
                                          </p:val>
                                        </p:tav>
                                        <p:tav tm="100000">
                                          <p:val>
                                            <p:strVal val="#ppt_x"/>
                                          </p:val>
                                        </p:tav>
                                      </p:tavLst>
                                    </p:anim>
                                    <p:anim calcmode="lin" valueType="num">
                                      <p:cBhvr>
                                        <p:cTn id="8" dur="500" fill="hold"/>
                                        <p:tgtEl>
                                          <p:spTgt spid="141362"/>
                                        </p:tgtEl>
                                        <p:attrNameLst>
                                          <p:attrName>ppt_y</p:attrName>
                                        </p:attrNameLst>
                                      </p:cBhvr>
                                      <p:tavLst>
                                        <p:tav tm="0">
                                          <p:val>
                                            <p:strVal val="#ppt_y-#ppt_h/2"/>
                                          </p:val>
                                        </p:tav>
                                        <p:tav tm="100000">
                                          <p:val>
                                            <p:strVal val="#ppt_y"/>
                                          </p:val>
                                        </p:tav>
                                      </p:tavLst>
                                    </p:anim>
                                    <p:anim calcmode="lin" valueType="num">
                                      <p:cBhvr>
                                        <p:cTn id="9" dur="500" fill="hold"/>
                                        <p:tgtEl>
                                          <p:spTgt spid="141362"/>
                                        </p:tgtEl>
                                        <p:attrNameLst>
                                          <p:attrName>ppt_w</p:attrName>
                                        </p:attrNameLst>
                                      </p:cBhvr>
                                      <p:tavLst>
                                        <p:tav tm="0">
                                          <p:val>
                                            <p:strVal val="#ppt_w"/>
                                          </p:val>
                                        </p:tav>
                                        <p:tav tm="100000">
                                          <p:val>
                                            <p:strVal val="#ppt_w"/>
                                          </p:val>
                                        </p:tav>
                                      </p:tavLst>
                                    </p:anim>
                                    <p:anim calcmode="lin" valueType="num">
                                      <p:cBhvr>
                                        <p:cTn id="10" dur="500" fill="hold"/>
                                        <p:tgtEl>
                                          <p:spTgt spid="141362"/>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41363"/>
                                        </p:tgtEl>
                                        <p:attrNameLst>
                                          <p:attrName>style.visibility</p:attrName>
                                        </p:attrNameLst>
                                      </p:cBhvr>
                                      <p:to>
                                        <p:strVal val="visible"/>
                                      </p:to>
                                    </p:set>
                                    <p:animEffect transition="in" filter="strips(downRight)">
                                      <p:cBhvr>
                                        <p:cTn id="15" dur="500"/>
                                        <p:tgtEl>
                                          <p:spTgt spid="141363"/>
                                        </p:tgtEl>
                                      </p:cBhvr>
                                    </p:animEffect>
                                  </p:childTnLst>
                                </p:cTn>
                              </p:par>
                            </p:childTnLst>
                          </p:cTn>
                        </p:par>
                        <p:par>
                          <p:cTn id="16" fill="hold" nodeType="afterGroup">
                            <p:stCondLst>
                              <p:cond delay="500"/>
                            </p:stCondLst>
                            <p:childTnLst>
                              <p:par>
                                <p:cTn id="17" presetID="18" presetClass="entr" presetSubtype="3" fill="hold" grpId="0" nodeType="afterEffect">
                                  <p:stCondLst>
                                    <p:cond delay="0"/>
                                  </p:stCondLst>
                                  <p:childTnLst>
                                    <p:set>
                                      <p:cBhvr>
                                        <p:cTn id="18" dur="1" fill="hold">
                                          <p:stCondLst>
                                            <p:cond delay="0"/>
                                          </p:stCondLst>
                                        </p:cTn>
                                        <p:tgtEl>
                                          <p:spTgt spid="141366"/>
                                        </p:tgtEl>
                                        <p:attrNameLst>
                                          <p:attrName>style.visibility</p:attrName>
                                        </p:attrNameLst>
                                      </p:cBhvr>
                                      <p:to>
                                        <p:strVal val="visible"/>
                                      </p:to>
                                    </p:set>
                                    <p:animEffect transition="in" filter="strips(upRight)">
                                      <p:cBhvr>
                                        <p:cTn id="19" dur="500"/>
                                        <p:tgtEl>
                                          <p:spTgt spid="14136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6" fill="hold" grpId="0" nodeType="clickEffect">
                                  <p:stCondLst>
                                    <p:cond delay="0"/>
                                  </p:stCondLst>
                                  <p:childTnLst>
                                    <p:set>
                                      <p:cBhvr>
                                        <p:cTn id="23" dur="1" fill="hold">
                                          <p:stCondLst>
                                            <p:cond delay="0"/>
                                          </p:stCondLst>
                                        </p:cTn>
                                        <p:tgtEl>
                                          <p:spTgt spid="141365"/>
                                        </p:tgtEl>
                                        <p:attrNameLst>
                                          <p:attrName>style.visibility</p:attrName>
                                        </p:attrNameLst>
                                      </p:cBhvr>
                                      <p:to>
                                        <p:strVal val="visible"/>
                                      </p:to>
                                    </p:set>
                                    <p:animEffect transition="in" filter="strips(downRight)">
                                      <p:cBhvr>
                                        <p:cTn id="24" dur="500"/>
                                        <p:tgtEl>
                                          <p:spTgt spid="14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62" grpId="0" animBg="1"/>
      <p:bldP spid="141363" grpId="0" animBg="1"/>
      <p:bldP spid="141365" grpId="0" animBg="1" autoUpdateAnimBg="0"/>
      <p:bldP spid="14136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906" name="Rectangle 2"/>
          <p:cNvSpPr>
            <a:spLocks noGrp="1" noChangeArrowheads="1"/>
          </p:cNvSpPr>
          <p:nvPr>
            <p:ph type="title" idx="4294967295"/>
          </p:nvPr>
        </p:nvSpPr>
        <p:spPr>
          <a:xfrm>
            <a:off x="687388" y="258763"/>
            <a:ext cx="7772400" cy="838200"/>
          </a:xfrm>
        </p:spPr>
        <p:txBody>
          <a:bodyPr/>
          <a:lstStyle/>
          <a:p>
            <a:pPr eaLnBrk="1" hangingPunct="1">
              <a:defRPr/>
            </a:pPr>
            <a:r>
              <a:rPr lang="zh-CN" altLang="en-US" b="0" dirty="0"/>
              <a:t>第二章 用户接口与作业管理</a:t>
            </a:r>
          </a:p>
        </p:txBody>
      </p:sp>
      <p:pic>
        <p:nvPicPr>
          <p:cNvPr id="45059" name="Picture 54" descr="800px-IBM_7094_consol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773238"/>
            <a:ext cx="6048375"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 Box 55"/>
          <p:cNvSpPr txBox="1">
            <a:spLocks noChangeArrowheads="1"/>
          </p:cNvSpPr>
          <p:nvPr/>
        </p:nvSpPr>
        <p:spPr bwMode="auto">
          <a:xfrm>
            <a:off x="2339975" y="1268413"/>
            <a:ext cx="4248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800"/>
              <a:t>IBM 7094 Console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5954" name="Rectangle 2"/>
          <p:cNvSpPr>
            <a:spLocks noGrp="1" noChangeArrowheads="1"/>
          </p:cNvSpPr>
          <p:nvPr>
            <p:ph type="title" idx="4294967295"/>
          </p:nvPr>
        </p:nvSpPr>
        <p:spPr>
          <a:xfrm>
            <a:off x="539750" y="258763"/>
            <a:ext cx="7772400" cy="838200"/>
          </a:xfrm>
        </p:spPr>
        <p:txBody>
          <a:bodyPr/>
          <a:lstStyle/>
          <a:p>
            <a:pPr eaLnBrk="1" hangingPunct="1">
              <a:defRPr/>
            </a:pPr>
            <a:r>
              <a:rPr lang="zh-CN" altLang="en-US" b="0" dirty="0"/>
              <a:t>第二章 用户接口与作业管理</a:t>
            </a:r>
          </a:p>
        </p:txBody>
      </p:sp>
      <p:sp>
        <p:nvSpPr>
          <p:cNvPr id="47107" name="Text Box 4"/>
          <p:cNvSpPr txBox="1">
            <a:spLocks noChangeArrowheads="1"/>
          </p:cNvSpPr>
          <p:nvPr/>
        </p:nvSpPr>
        <p:spPr bwMode="auto">
          <a:xfrm>
            <a:off x="2339975" y="1268413"/>
            <a:ext cx="4248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800"/>
              <a:t>IBM 7094</a:t>
            </a:r>
          </a:p>
        </p:txBody>
      </p:sp>
      <p:pic>
        <p:nvPicPr>
          <p:cNvPr id="47108" name="Picture 5" descr="3080452_ibm70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989138"/>
            <a:ext cx="6696075" cy="444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02" name="Rectangle 2"/>
          <p:cNvSpPr>
            <a:spLocks noGrp="1" noChangeArrowheads="1"/>
          </p:cNvSpPr>
          <p:nvPr>
            <p:ph type="title" idx="4294967295"/>
          </p:nvPr>
        </p:nvSpPr>
        <p:spPr>
          <a:xfrm>
            <a:off x="760413" y="258763"/>
            <a:ext cx="7772400" cy="838200"/>
          </a:xfrm>
        </p:spPr>
        <p:txBody>
          <a:bodyPr/>
          <a:lstStyle/>
          <a:p>
            <a:pPr eaLnBrk="1" hangingPunct="1">
              <a:defRPr/>
            </a:pPr>
            <a:r>
              <a:rPr lang="zh-CN" altLang="en-US" b="0" dirty="0"/>
              <a:t>第二章 用户接口与作业管理</a:t>
            </a:r>
          </a:p>
        </p:txBody>
      </p:sp>
      <p:sp>
        <p:nvSpPr>
          <p:cNvPr id="49155" name="Text Box 4"/>
          <p:cNvSpPr txBox="1">
            <a:spLocks noChangeArrowheads="1"/>
          </p:cNvSpPr>
          <p:nvPr/>
        </p:nvSpPr>
        <p:spPr bwMode="auto">
          <a:xfrm>
            <a:off x="2339975" y="1268413"/>
            <a:ext cx="4248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800"/>
              <a:t>IBM 7094</a:t>
            </a:r>
          </a:p>
        </p:txBody>
      </p:sp>
      <p:pic>
        <p:nvPicPr>
          <p:cNvPr id="49156" name="Picture 5" descr="3080452_ibm23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916113"/>
            <a:ext cx="6122988" cy="473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328613" y="188913"/>
            <a:ext cx="7772400" cy="83820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kumimoji="1" sz="4400" b="1">
                <a:solidFill>
                  <a:srgbClr val="FF33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4400" b="1">
                <a:solidFill>
                  <a:srgbClr val="FF3300"/>
                </a:solidFill>
                <a:effectLst>
                  <a:outerShdw blurRad="38100" dist="38100" dir="2700000" algn="tl">
                    <a:srgbClr val="C0C0C0"/>
                  </a:outerShdw>
                </a:effectLst>
                <a:latin typeface="Times New Roman" pitchFamily="18" charset="0"/>
                <a:ea typeface="隶书" pitchFamily="49" charset="-122"/>
              </a:defRPr>
            </a:lvl2pPr>
            <a:lvl3pPr algn="ctr" rtl="0" eaLnBrk="0" fontAlgn="base" hangingPunct="0">
              <a:spcBef>
                <a:spcPct val="0"/>
              </a:spcBef>
              <a:spcAft>
                <a:spcPct val="0"/>
              </a:spcAft>
              <a:defRPr kumimoji="1" sz="4400" b="1">
                <a:solidFill>
                  <a:srgbClr val="FF3300"/>
                </a:solidFill>
                <a:effectLst>
                  <a:outerShdw blurRad="38100" dist="38100" dir="2700000" algn="tl">
                    <a:srgbClr val="C0C0C0"/>
                  </a:outerShdw>
                </a:effectLst>
                <a:latin typeface="Times New Roman" pitchFamily="18" charset="0"/>
                <a:ea typeface="隶书" pitchFamily="49" charset="-122"/>
              </a:defRPr>
            </a:lvl3pPr>
            <a:lvl4pPr algn="ctr" rtl="0" eaLnBrk="0" fontAlgn="base" hangingPunct="0">
              <a:spcBef>
                <a:spcPct val="0"/>
              </a:spcBef>
              <a:spcAft>
                <a:spcPct val="0"/>
              </a:spcAft>
              <a:defRPr kumimoji="1" sz="4400" b="1">
                <a:solidFill>
                  <a:srgbClr val="FF3300"/>
                </a:solidFill>
                <a:effectLst>
                  <a:outerShdw blurRad="38100" dist="38100" dir="2700000" algn="tl">
                    <a:srgbClr val="C0C0C0"/>
                  </a:outerShdw>
                </a:effectLst>
                <a:latin typeface="Times New Roman" pitchFamily="18" charset="0"/>
                <a:ea typeface="隶书" pitchFamily="49" charset="-122"/>
              </a:defRPr>
            </a:lvl4pPr>
            <a:lvl5pPr algn="ctr" rtl="0" eaLnBrk="0" fontAlgn="base" hangingPunct="0">
              <a:spcBef>
                <a:spcPct val="0"/>
              </a:spcBef>
              <a:spcAft>
                <a:spcPct val="0"/>
              </a:spcAft>
              <a:defRPr kumimoji="1" sz="4400" b="1">
                <a:solidFill>
                  <a:srgbClr val="FF3300"/>
                </a:solidFill>
                <a:effectLst>
                  <a:outerShdw blurRad="38100" dist="38100" dir="2700000" algn="tl">
                    <a:srgbClr val="C0C0C0"/>
                  </a:outerShdw>
                </a:effectLst>
                <a:latin typeface="Times New Roman" pitchFamily="18" charset="0"/>
                <a:ea typeface="隶书" pitchFamily="49" charset="-122"/>
              </a:defRPr>
            </a:lvl5pPr>
            <a:lvl6pPr marL="457200" algn="ctr" rtl="0" fontAlgn="base">
              <a:spcBef>
                <a:spcPct val="0"/>
              </a:spcBef>
              <a:spcAft>
                <a:spcPct val="0"/>
              </a:spcAft>
              <a:defRPr kumimoji="1" sz="4400" b="1">
                <a:solidFill>
                  <a:srgbClr val="FF3300"/>
                </a:solidFill>
                <a:effectLst>
                  <a:outerShdw blurRad="38100" dist="38100" dir="2700000" algn="tl">
                    <a:srgbClr val="C0C0C0"/>
                  </a:outerShdw>
                </a:effectLst>
                <a:latin typeface="Times New Roman" pitchFamily="18" charset="0"/>
                <a:ea typeface="隶书" pitchFamily="49" charset="-122"/>
              </a:defRPr>
            </a:lvl6pPr>
            <a:lvl7pPr marL="914400" algn="ctr" rtl="0" fontAlgn="base">
              <a:spcBef>
                <a:spcPct val="0"/>
              </a:spcBef>
              <a:spcAft>
                <a:spcPct val="0"/>
              </a:spcAft>
              <a:defRPr kumimoji="1" sz="4400" b="1">
                <a:solidFill>
                  <a:srgbClr val="FF3300"/>
                </a:solidFill>
                <a:effectLst>
                  <a:outerShdw blurRad="38100" dist="38100" dir="2700000" algn="tl">
                    <a:srgbClr val="C0C0C0"/>
                  </a:outerShdw>
                </a:effectLst>
                <a:latin typeface="Times New Roman" pitchFamily="18" charset="0"/>
                <a:ea typeface="隶书" pitchFamily="49" charset="-122"/>
              </a:defRPr>
            </a:lvl7pPr>
            <a:lvl8pPr marL="1371600" algn="ctr" rtl="0" fontAlgn="base">
              <a:spcBef>
                <a:spcPct val="0"/>
              </a:spcBef>
              <a:spcAft>
                <a:spcPct val="0"/>
              </a:spcAft>
              <a:defRPr kumimoji="1" sz="4400" b="1">
                <a:solidFill>
                  <a:srgbClr val="FF3300"/>
                </a:solidFill>
                <a:effectLst>
                  <a:outerShdw blurRad="38100" dist="38100" dir="2700000" algn="tl">
                    <a:srgbClr val="C0C0C0"/>
                  </a:outerShdw>
                </a:effectLst>
                <a:latin typeface="Times New Roman" pitchFamily="18" charset="0"/>
                <a:ea typeface="隶书" pitchFamily="49" charset="-122"/>
              </a:defRPr>
            </a:lvl8pPr>
            <a:lvl9pPr marL="1828800" algn="ctr" rtl="0" fontAlgn="base">
              <a:spcBef>
                <a:spcPct val="0"/>
              </a:spcBef>
              <a:spcAft>
                <a:spcPct val="0"/>
              </a:spcAft>
              <a:defRPr kumimoji="1" sz="4400" b="1">
                <a:solidFill>
                  <a:srgbClr val="FF3300"/>
                </a:solidFill>
                <a:effectLst>
                  <a:outerShdw blurRad="38100" dist="38100" dir="2700000" algn="tl">
                    <a:srgbClr val="C0C0C0"/>
                  </a:outerShdw>
                </a:effectLst>
                <a:latin typeface="Times New Roman" pitchFamily="18" charset="0"/>
                <a:ea typeface="隶书" pitchFamily="49" charset="-122"/>
              </a:defRPr>
            </a:lvl9pPr>
          </a:lstStyle>
          <a:p>
            <a:pPr eaLnBrk="1" hangingPunct="1">
              <a:defRPr/>
            </a:pPr>
            <a:r>
              <a:rPr lang="zh-CN" altLang="en-US" b="0" kern="0"/>
              <a:t>第二章 用户接口与作业管理</a:t>
            </a:r>
            <a:endParaRPr lang="zh-CN" altLang="en-US" b="0" kern="0" dirty="0"/>
          </a:p>
        </p:txBody>
      </p:sp>
      <p:pic>
        <p:nvPicPr>
          <p:cNvPr id="51203"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989138"/>
            <a:ext cx="8796337" cy="364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52227" name="Rectangle 3"/>
          <p:cNvSpPr>
            <a:spLocks noGrp="1" noChangeArrowheads="1"/>
          </p:cNvSpPr>
          <p:nvPr>
            <p:ph type="body" idx="1"/>
          </p:nvPr>
        </p:nvSpPr>
        <p:spPr>
          <a:xfrm>
            <a:off x="533400" y="1149350"/>
            <a:ext cx="8070850" cy="5159375"/>
          </a:xfrm>
        </p:spPr>
        <p:txBody>
          <a:bodyPr/>
          <a:lstStyle/>
          <a:p>
            <a:pPr eaLnBrk="1" hangingPunct="1">
              <a:lnSpc>
                <a:spcPct val="110000"/>
              </a:lnSpc>
              <a:spcBef>
                <a:spcPct val="30000"/>
              </a:spcBef>
              <a:buFontTx/>
              <a:buNone/>
            </a:pPr>
            <a:r>
              <a:rPr lang="en-US" altLang="zh-CN" b="1">
                <a:solidFill>
                  <a:srgbClr val="0033CC"/>
                </a:solidFill>
              </a:rPr>
              <a:t>2.3 </a:t>
            </a:r>
            <a:r>
              <a:rPr lang="zh-CN" altLang="en-US" b="1">
                <a:solidFill>
                  <a:srgbClr val="0033CC"/>
                </a:solidFill>
              </a:rPr>
              <a:t>作业的建立</a:t>
            </a:r>
          </a:p>
          <a:p>
            <a:pPr eaLnBrk="1" hangingPunct="1">
              <a:lnSpc>
                <a:spcPct val="110000"/>
              </a:lnSpc>
              <a:spcBef>
                <a:spcPct val="30000"/>
              </a:spcBef>
              <a:buFontTx/>
              <a:buNone/>
            </a:pPr>
            <a:r>
              <a:rPr lang="en-US" altLang="zh-CN" sz="2800" b="1">
                <a:solidFill>
                  <a:srgbClr val="008000"/>
                </a:solidFill>
              </a:rPr>
              <a:t>2.3.1 </a:t>
            </a:r>
            <a:r>
              <a:rPr lang="zh-CN" altLang="en-US" sz="2800" b="1">
                <a:solidFill>
                  <a:srgbClr val="008000"/>
                </a:solidFill>
              </a:rPr>
              <a:t>作业输入方式</a:t>
            </a:r>
          </a:p>
          <a:p>
            <a:pPr marL="835025" lvl="1" indent="-377825" eaLnBrk="1" hangingPunct="1">
              <a:lnSpc>
                <a:spcPct val="110000"/>
              </a:lnSpc>
              <a:spcBef>
                <a:spcPct val="30000"/>
              </a:spcBef>
              <a:buFontTx/>
              <a:buBlip>
                <a:blip r:embed="rId3"/>
              </a:buBlip>
            </a:pPr>
            <a:r>
              <a:rPr lang="zh-CN" altLang="en-US" sz="2400" b="1"/>
              <a:t>直接耦合方式：将主机和外围低档机通过一个公用的大容量外存直接耦合</a:t>
            </a:r>
          </a:p>
          <a:p>
            <a:pPr marL="835025" lvl="1" indent="-377825" eaLnBrk="1" hangingPunct="1">
              <a:lnSpc>
                <a:spcPct val="110000"/>
              </a:lnSpc>
              <a:spcBef>
                <a:spcPct val="30000"/>
              </a:spcBef>
              <a:buFontTx/>
              <a:buBlip>
                <a:blip r:embed="rId3"/>
              </a:buBlip>
            </a:pPr>
            <a:endParaRPr lang="zh-CN" altLang="en-US" sz="2400" b="1"/>
          </a:p>
          <a:p>
            <a:pPr marL="835025" lvl="1" indent="-377825" eaLnBrk="1" hangingPunct="1">
              <a:lnSpc>
                <a:spcPct val="110000"/>
              </a:lnSpc>
              <a:spcBef>
                <a:spcPct val="30000"/>
              </a:spcBef>
              <a:buFontTx/>
              <a:buBlip>
                <a:blip r:embed="rId3"/>
              </a:buBlip>
            </a:pPr>
            <a:endParaRPr lang="zh-CN" altLang="en-US" sz="2400" b="1"/>
          </a:p>
          <a:p>
            <a:pPr marL="835025" lvl="1" indent="-377825" eaLnBrk="1" hangingPunct="1">
              <a:lnSpc>
                <a:spcPct val="110000"/>
              </a:lnSpc>
              <a:spcBef>
                <a:spcPct val="30000"/>
              </a:spcBef>
              <a:buFontTx/>
              <a:buBlip>
                <a:blip r:embed="rId3"/>
              </a:buBlip>
            </a:pPr>
            <a:endParaRPr lang="zh-CN" altLang="en-US" sz="2400" b="1"/>
          </a:p>
          <a:p>
            <a:pPr marL="835025" lvl="1" indent="-377825" eaLnBrk="1" hangingPunct="1">
              <a:lnSpc>
                <a:spcPct val="110000"/>
              </a:lnSpc>
              <a:spcBef>
                <a:spcPct val="30000"/>
              </a:spcBef>
              <a:buFontTx/>
              <a:buBlip>
                <a:blip r:embed="rId3"/>
              </a:buBlip>
            </a:pPr>
            <a:r>
              <a:rPr lang="zh-CN" altLang="en-US" sz="2400" b="1"/>
              <a:t>特点</a:t>
            </a:r>
          </a:p>
          <a:p>
            <a:pPr marL="1250950" lvl="2" indent="-107950" eaLnBrk="1" hangingPunct="1">
              <a:lnSpc>
                <a:spcPct val="110000"/>
              </a:lnSpc>
              <a:spcBef>
                <a:spcPct val="30000"/>
              </a:spcBef>
              <a:buFontTx/>
              <a:buBlip>
                <a:blip r:embed="rId4"/>
              </a:buBlip>
            </a:pPr>
            <a:r>
              <a:rPr lang="zh-CN" altLang="en-US" sz="2000" b="1"/>
              <a:t>保留了脱机方式快速的优点，克服了其人工干预的缺点；</a:t>
            </a:r>
          </a:p>
          <a:p>
            <a:pPr marL="1250950" lvl="2" indent="-107950" eaLnBrk="1" hangingPunct="1">
              <a:lnSpc>
                <a:spcPct val="110000"/>
              </a:lnSpc>
              <a:spcBef>
                <a:spcPct val="30000"/>
              </a:spcBef>
              <a:buFontTx/>
              <a:buBlip>
                <a:blip r:embed="rId4"/>
              </a:buBlip>
            </a:pPr>
            <a:r>
              <a:rPr lang="zh-CN" altLang="en-US" sz="2000" b="1"/>
              <a:t>需要大容量公用存储器和多台低档机，成本高。</a:t>
            </a:r>
          </a:p>
        </p:txBody>
      </p:sp>
      <p:grpSp>
        <p:nvGrpSpPr>
          <p:cNvPr id="52228" name="Group 4"/>
          <p:cNvGrpSpPr>
            <a:grpSpLocks/>
          </p:cNvGrpSpPr>
          <p:nvPr/>
        </p:nvGrpSpPr>
        <p:grpSpPr bwMode="auto">
          <a:xfrm>
            <a:off x="1524000" y="3505200"/>
            <a:ext cx="6019800" cy="1260475"/>
            <a:chOff x="960" y="2208"/>
            <a:chExt cx="3792" cy="794"/>
          </a:xfrm>
        </p:grpSpPr>
        <p:sp>
          <p:nvSpPr>
            <p:cNvPr id="52229" name="Text Box 5"/>
            <p:cNvSpPr txBox="1">
              <a:spLocks noChangeArrowheads="1"/>
            </p:cNvSpPr>
            <p:nvPr/>
          </p:nvSpPr>
          <p:spPr bwMode="auto">
            <a:xfrm>
              <a:off x="4262" y="2504"/>
              <a:ext cx="490" cy="218"/>
            </a:xfrm>
            <a:prstGeom prst="rect">
              <a:avLst/>
            </a:prstGeom>
            <a:solidFill>
              <a:srgbClr val="FFFF00"/>
            </a:solidFill>
            <a:ln w="9525">
              <a:solidFill>
                <a:srgbClr val="000000"/>
              </a:solidFill>
              <a:miter lim="800000"/>
              <a:headEnd/>
              <a:tailEnd/>
            </a:ln>
            <a:effectLst>
              <a:outerShdw dist="28398" dir="1593903" algn="ctr" rotWithShape="0">
                <a:schemeClr val="bg2"/>
              </a:outerShdw>
            </a:effec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600" b="1">
                  <a:solidFill>
                    <a:srgbClr val="003399"/>
                  </a:solidFill>
                </a:rPr>
                <a:t>主机</a:t>
              </a:r>
            </a:p>
          </p:txBody>
        </p:sp>
        <p:sp>
          <p:nvSpPr>
            <p:cNvPr id="52230" name="AutoShape 6"/>
            <p:cNvSpPr>
              <a:spLocks noChangeArrowheads="1"/>
            </p:cNvSpPr>
            <p:nvPr/>
          </p:nvSpPr>
          <p:spPr bwMode="auto">
            <a:xfrm>
              <a:off x="3837" y="2555"/>
              <a:ext cx="425" cy="118"/>
            </a:xfrm>
            <a:prstGeom prst="leftRightArrow">
              <a:avLst>
                <a:gd name="adj1" fmla="val 50000"/>
                <a:gd name="adj2" fmla="val 72034"/>
              </a:avLst>
            </a:prstGeom>
            <a:gradFill rotWithShape="0">
              <a:gsLst>
                <a:gs pos="0">
                  <a:srgbClr val="760000"/>
                </a:gs>
                <a:gs pos="50000">
                  <a:srgbClr val="FF0000"/>
                </a:gs>
                <a:gs pos="100000">
                  <a:srgbClr val="760000"/>
                </a:gs>
              </a:gsLst>
              <a:lin ang="540000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52231" name="Freeform 7"/>
            <p:cNvSpPr>
              <a:spLocks/>
            </p:cNvSpPr>
            <p:nvPr/>
          </p:nvSpPr>
          <p:spPr bwMode="auto">
            <a:xfrm>
              <a:off x="2505" y="2286"/>
              <a:ext cx="491" cy="221"/>
            </a:xfrm>
            <a:custGeom>
              <a:avLst/>
              <a:gdLst>
                <a:gd name="T0" fmla="*/ 0 w 1488"/>
                <a:gd name="T1" fmla="*/ 0 h 432"/>
                <a:gd name="T2" fmla="*/ 0 w 1488"/>
                <a:gd name="T3" fmla="*/ 0 h 432"/>
                <a:gd name="T4" fmla="*/ 0 w 1488"/>
                <a:gd name="T5" fmla="*/ 2 h 432"/>
                <a:gd name="T6" fmla="*/ 0 w 1488"/>
                <a:gd name="T7" fmla="*/ 2 h 432"/>
                <a:gd name="T8" fmla="*/ 0 60000 65536"/>
                <a:gd name="T9" fmla="*/ 0 60000 65536"/>
                <a:gd name="T10" fmla="*/ 0 60000 65536"/>
                <a:gd name="T11" fmla="*/ 0 60000 65536"/>
                <a:gd name="T12" fmla="*/ 0 w 1488"/>
                <a:gd name="T13" fmla="*/ 0 h 432"/>
                <a:gd name="T14" fmla="*/ 1488 w 1488"/>
                <a:gd name="T15" fmla="*/ 432 h 432"/>
              </a:gdLst>
              <a:ahLst/>
              <a:cxnLst>
                <a:cxn ang="T8">
                  <a:pos x="T0" y="T1"/>
                </a:cxn>
                <a:cxn ang="T9">
                  <a:pos x="T2" y="T3"/>
                </a:cxn>
                <a:cxn ang="T10">
                  <a:pos x="T4" y="T5"/>
                </a:cxn>
                <a:cxn ang="T11">
                  <a:pos x="T6" y="T7"/>
                </a:cxn>
              </a:cxnLst>
              <a:rect l="T12" t="T13" r="T14" b="T15"/>
              <a:pathLst>
                <a:path w="1488" h="432">
                  <a:moveTo>
                    <a:pt x="0" y="0"/>
                  </a:moveTo>
                  <a:lnTo>
                    <a:pt x="384" y="0"/>
                  </a:lnTo>
                  <a:lnTo>
                    <a:pt x="384" y="432"/>
                  </a:lnTo>
                  <a:lnTo>
                    <a:pt x="1488" y="432"/>
                  </a:lnTo>
                </a:path>
              </a:pathLst>
            </a:custGeom>
            <a:noFill/>
            <a:ln w="1270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32" name="Freeform 8"/>
            <p:cNvSpPr>
              <a:spLocks/>
            </p:cNvSpPr>
            <p:nvPr/>
          </p:nvSpPr>
          <p:spPr bwMode="auto">
            <a:xfrm flipV="1">
              <a:off x="2505" y="2704"/>
              <a:ext cx="491" cy="221"/>
            </a:xfrm>
            <a:custGeom>
              <a:avLst/>
              <a:gdLst>
                <a:gd name="T0" fmla="*/ 0 w 1488"/>
                <a:gd name="T1" fmla="*/ 0 h 432"/>
                <a:gd name="T2" fmla="*/ 0 w 1488"/>
                <a:gd name="T3" fmla="*/ 0 h 432"/>
                <a:gd name="T4" fmla="*/ 0 w 1488"/>
                <a:gd name="T5" fmla="*/ 2 h 432"/>
                <a:gd name="T6" fmla="*/ 0 w 1488"/>
                <a:gd name="T7" fmla="*/ 2 h 432"/>
                <a:gd name="T8" fmla="*/ 0 60000 65536"/>
                <a:gd name="T9" fmla="*/ 0 60000 65536"/>
                <a:gd name="T10" fmla="*/ 0 60000 65536"/>
                <a:gd name="T11" fmla="*/ 0 60000 65536"/>
                <a:gd name="T12" fmla="*/ 0 w 1488"/>
                <a:gd name="T13" fmla="*/ 0 h 432"/>
                <a:gd name="T14" fmla="*/ 1488 w 1488"/>
                <a:gd name="T15" fmla="*/ 432 h 432"/>
              </a:gdLst>
              <a:ahLst/>
              <a:cxnLst>
                <a:cxn ang="T8">
                  <a:pos x="T0" y="T1"/>
                </a:cxn>
                <a:cxn ang="T9">
                  <a:pos x="T2" y="T3"/>
                </a:cxn>
                <a:cxn ang="T10">
                  <a:pos x="T4" y="T5"/>
                </a:cxn>
                <a:cxn ang="T11">
                  <a:pos x="T6" y="T7"/>
                </a:cxn>
              </a:cxnLst>
              <a:rect l="T12" t="T13" r="T14" b="T15"/>
              <a:pathLst>
                <a:path w="1488" h="432">
                  <a:moveTo>
                    <a:pt x="0" y="0"/>
                  </a:moveTo>
                  <a:lnTo>
                    <a:pt x="384" y="0"/>
                  </a:lnTo>
                  <a:lnTo>
                    <a:pt x="384" y="432"/>
                  </a:lnTo>
                  <a:lnTo>
                    <a:pt x="1488" y="432"/>
                  </a:lnTo>
                </a:path>
              </a:pathLst>
            </a:custGeom>
            <a:noFill/>
            <a:ln w="1270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33" name="Line 9"/>
            <p:cNvSpPr>
              <a:spLocks noChangeShapeType="1"/>
            </p:cNvSpPr>
            <p:nvPr/>
          </p:nvSpPr>
          <p:spPr bwMode="auto">
            <a:xfrm>
              <a:off x="2505" y="2606"/>
              <a:ext cx="491"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34" name="Rectangle 10"/>
            <p:cNvSpPr>
              <a:spLocks noChangeArrowheads="1"/>
            </p:cNvSpPr>
            <p:nvPr/>
          </p:nvSpPr>
          <p:spPr bwMode="auto">
            <a:xfrm>
              <a:off x="2987" y="2481"/>
              <a:ext cx="850" cy="247"/>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solidFill>
                    <a:srgbClr val="003399"/>
                  </a:solidFill>
                </a:rPr>
                <a:t>公用存储器</a:t>
              </a:r>
            </a:p>
          </p:txBody>
        </p:sp>
        <p:sp>
          <p:nvSpPr>
            <p:cNvPr id="52235" name="Text Box 11"/>
            <p:cNvSpPr txBox="1">
              <a:spLocks noChangeArrowheads="1"/>
            </p:cNvSpPr>
            <p:nvPr/>
          </p:nvSpPr>
          <p:spPr bwMode="auto">
            <a:xfrm>
              <a:off x="2473" y="2268"/>
              <a:ext cx="19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1600" b="1"/>
                <a:t>┊┊</a:t>
              </a:r>
            </a:p>
          </p:txBody>
        </p:sp>
        <p:sp>
          <p:nvSpPr>
            <p:cNvPr id="52236" name="Text Box 12"/>
            <p:cNvSpPr txBox="1">
              <a:spLocks noChangeArrowheads="1"/>
            </p:cNvSpPr>
            <p:nvPr/>
          </p:nvSpPr>
          <p:spPr bwMode="auto">
            <a:xfrm>
              <a:off x="2475" y="2586"/>
              <a:ext cx="19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1600" b="1"/>
                <a:t>┊┊</a:t>
              </a:r>
            </a:p>
          </p:txBody>
        </p:sp>
        <p:sp>
          <p:nvSpPr>
            <p:cNvPr id="52237" name="Text Box 13"/>
            <p:cNvSpPr txBox="1">
              <a:spLocks noChangeArrowheads="1"/>
            </p:cNvSpPr>
            <p:nvPr/>
          </p:nvSpPr>
          <p:spPr bwMode="auto">
            <a:xfrm>
              <a:off x="1745" y="2213"/>
              <a:ext cx="751" cy="198"/>
            </a:xfrm>
            <a:prstGeom prst="rect">
              <a:avLst/>
            </a:prstGeom>
            <a:solidFill>
              <a:srgbClr val="FFFF00"/>
            </a:solidFill>
            <a:ln w="9525">
              <a:solidFill>
                <a:srgbClr val="000000"/>
              </a:solidFill>
              <a:miter lim="800000"/>
              <a:headEnd/>
              <a:tailEnd/>
            </a:ln>
            <a:effectLst>
              <a:outerShdw dist="28398" dir="1593903" algn="ctr" rotWithShape="0">
                <a:schemeClr val="bg2"/>
              </a:outerShdw>
            </a:effec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400" b="1">
                  <a:solidFill>
                    <a:srgbClr val="003399"/>
                  </a:solidFill>
                </a:rPr>
                <a:t>低档个人机</a:t>
              </a:r>
            </a:p>
          </p:txBody>
        </p:sp>
        <p:sp>
          <p:nvSpPr>
            <p:cNvPr id="52238" name="Text Box 14"/>
            <p:cNvSpPr txBox="1">
              <a:spLocks noChangeArrowheads="1"/>
            </p:cNvSpPr>
            <p:nvPr/>
          </p:nvSpPr>
          <p:spPr bwMode="auto">
            <a:xfrm>
              <a:off x="1991" y="2421"/>
              <a:ext cx="19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1600" b="1"/>
                <a:t>┊┊</a:t>
              </a:r>
            </a:p>
          </p:txBody>
        </p:sp>
        <p:sp>
          <p:nvSpPr>
            <p:cNvPr id="52239" name="Text Box 15"/>
            <p:cNvSpPr txBox="1">
              <a:spLocks noChangeArrowheads="1"/>
            </p:cNvSpPr>
            <p:nvPr/>
          </p:nvSpPr>
          <p:spPr bwMode="auto">
            <a:xfrm>
              <a:off x="993" y="2208"/>
              <a:ext cx="555" cy="198"/>
            </a:xfrm>
            <a:prstGeom prst="rect">
              <a:avLst/>
            </a:prstGeom>
            <a:solidFill>
              <a:srgbClr val="FFFF00"/>
            </a:solidFill>
            <a:ln w="9525">
              <a:solidFill>
                <a:srgbClr val="000000"/>
              </a:solidFill>
              <a:miter lim="800000"/>
              <a:headEnd/>
              <a:tailEnd/>
            </a:ln>
            <a:effectLst>
              <a:outerShdw dist="28398" dir="1593903" algn="ctr" rotWithShape="0">
                <a:schemeClr val="bg2"/>
              </a:outerShdw>
            </a:effec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1400" b="1">
                  <a:solidFill>
                    <a:srgbClr val="003399"/>
                  </a:solidFill>
                </a:rPr>
                <a:t>I/O</a:t>
              </a:r>
              <a:r>
                <a:rPr lang="zh-CN" altLang="en-US" sz="1400" b="1">
                  <a:solidFill>
                    <a:srgbClr val="003399"/>
                  </a:solidFill>
                </a:rPr>
                <a:t>设备</a:t>
              </a:r>
            </a:p>
          </p:txBody>
        </p:sp>
        <p:sp>
          <p:nvSpPr>
            <p:cNvPr id="52240" name="Text Box 16"/>
            <p:cNvSpPr txBox="1">
              <a:spLocks noChangeArrowheads="1"/>
            </p:cNvSpPr>
            <p:nvPr/>
          </p:nvSpPr>
          <p:spPr bwMode="auto">
            <a:xfrm>
              <a:off x="1745" y="2804"/>
              <a:ext cx="751" cy="198"/>
            </a:xfrm>
            <a:prstGeom prst="rect">
              <a:avLst/>
            </a:prstGeom>
            <a:solidFill>
              <a:srgbClr val="FFFF00"/>
            </a:solidFill>
            <a:ln w="9525">
              <a:solidFill>
                <a:srgbClr val="000000"/>
              </a:solidFill>
              <a:miter lim="800000"/>
              <a:headEnd/>
              <a:tailEnd/>
            </a:ln>
            <a:effectLst>
              <a:outerShdw dist="28398" dir="1593903" algn="ctr" rotWithShape="0">
                <a:schemeClr val="bg2"/>
              </a:outerShdw>
            </a:effec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400" b="1">
                  <a:solidFill>
                    <a:srgbClr val="003399"/>
                  </a:solidFill>
                </a:rPr>
                <a:t>低档个人机</a:t>
              </a:r>
            </a:p>
          </p:txBody>
        </p:sp>
        <p:sp>
          <p:nvSpPr>
            <p:cNvPr id="52241" name="Line 17"/>
            <p:cNvSpPr>
              <a:spLocks noChangeShapeType="1"/>
            </p:cNvSpPr>
            <p:nvPr/>
          </p:nvSpPr>
          <p:spPr bwMode="auto">
            <a:xfrm>
              <a:off x="1548" y="2285"/>
              <a:ext cx="197"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42" name="Text Box 18"/>
            <p:cNvSpPr txBox="1">
              <a:spLocks noChangeArrowheads="1"/>
            </p:cNvSpPr>
            <p:nvPr/>
          </p:nvSpPr>
          <p:spPr bwMode="auto">
            <a:xfrm>
              <a:off x="960" y="2804"/>
              <a:ext cx="556" cy="198"/>
            </a:xfrm>
            <a:prstGeom prst="rect">
              <a:avLst/>
            </a:prstGeom>
            <a:solidFill>
              <a:srgbClr val="FFFF00"/>
            </a:solidFill>
            <a:ln w="9525">
              <a:solidFill>
                <a:srgbClr val="000000"/>
              </a:solidFill>
              <a:miter lim="800000"/>
              <a:headEnd/>
              <a:tailEnd/>
            </a:ln>
            <a:effectLst>
              <a:outerShdw dist="28398" dir="1593903" algn="ctr" rotWithShape="0">
                <a:schemeClr val="bg2"/>
              </a:outerShdw>
            </a:effec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1400" b="1">
                  <a:solidFill>
                    <a:srgbClr val="003399"/>
                  </a:solidFill>
                </a:rPr>
                <a:t>I/O</a:t>
              </a:r>
              <a:r>
                <a:rPr lang="zh-CN" altLang="en-US" sz="1400" b="1">
                  <a:solidFill>
                    <a:srgbClr val="003399"/>
                  </a:solidFill>
                </a:rPr>
                <a:t>设备</a:t>
              </a:r>
            </a:p>
          </p:txBody>
        </p:sp>
        <p:sp>
          <p:nvSpPr>
            <p:cNvPr id="52243" name="Line 19"/>
            <p:cNvSpPr>
              <a:spLocks noChangeShapeType="1"/>
            </p:cNvSpPr>
            <p:nvPr/>
          </p:nvSpPr>
          <p:spPr bwMode="auto">
            <a:xfrm>
              <a:off x="1548" y="2877"/>
              <a:ext cx="197"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54275" name="Rectangle 3"/>
          <p:cNvSpPr>
            <a:spLocks noGrp="1" noChangeArrowheads="1"/>
          </p:cNvSpPr>
          <p:nvPr>
            <p:ph type="body" idx="1"/>
          </p:nvPr>
        </p:nvSpPr>
        <p:spPr>
          <a:xfrm>
            <a:off x="533400" y="1165225"/>
            <a:ext cx="8077200" cy="4876800"/>
          </a:xfrm>
        </p:spPr>
        <p:txBody>
          <a:bodyPr/>
          <a:lstStyle/>
          <a:p>
            <a:pPr eaLnBrk="1" hangingPunct="1">
              <a:lnSpc>
                <a:spcPct val="110000"/>
              </a:lnSpc>
              <a:spcBef>
                <a:spcPct val="30000"/>
              </a:spcBef>
              <a:buFontTx/>
              <a:buNone/>
            </a:pPr>
            <a:r>
              <a:rPr lang="en-US" altLang="zh-CN" sz="3600" b="1">
                <a:solidFill>
                  <a:srgbClr val="0033CC"/>
                </a:solidFill>
              </a:rPr>
              <a:t>2.3 </a:t>
            </a:r>
            <a:r>
              <a:rPr lang="zh-CN" altLang="en-US" sz="3600" b="1">
                <a:solidFill>
                  <a:srgbClr val="0033CC"/>
                </a:solidFill>
              </a:rPr>
              <a:t>作业的建立</a:t>
            </a:r>
          </a:p>
          <a:p>
            <a:pPr eaLnBrk="1" hangingPunct="1">
              <a:lnSpc>
                <a:spcPct val="110000"/>
              </a:lnSpc>
              <a:spcBef>
                <a:spcPct val="30000"/>
              </a:spcBef>
              <a:buFontTx/>
              <a:buNone/>
            </a:pPr>
            <a:r>
              <a:rPr lang="en-US" altLang="zh-CN" b="1">
                <a:solidFill>
                  <a:srgbClr val="008000"/>
                </a:solidFill>
              </a:rPr>
              <a:t>2.3.1 </a:t>
            </a:r>
            <a:r>
              <a:rPr lang="zh-CN" altLang="en-US" b="1">
                <a:solidFill>
                  <a:srgbClr val="008000"/>
                </a:solidFill>
              </a:rPr>
              <a:t>作业输入方式</a:t>
            </a:r>
          </a:p>
          <a:p>
            <a:pPr marL="835025" lvl="1" indent="-377825" eaLnBrk="1" hangingPunct="1">
              <a:lnSpc>
                <a:spcPct val="110000"/>
              </a:lnSpc>
              <a:spcBef>
                <a:spcPct val="30000"/>
              </a:spcBef>
              <a:buFontTx/>
              <a:buBlip>
                <a:blip r:embed="rId3"/>
              </a:buBlip>
            </a:pPr>
            <a:r>
              <a:rPr lang="en-US" altLang="zh-CN" b="1"/>
              <a:t>SPOOLING</a:t>
            </a:r>
            <a:r>
              <a:rPr lang="zh-CN" altLang="en-US" b="1"/>
              <a:t>系统：</a:t>
            </a:r>
            <a:r>
              <a:rPr lang="zh-CN" altLang="en-US" b="1">
                <a:solidFill>
                  <a:srgbClr val="FF0000"/>
                </a:solidFill>
              </a:rPr>
              <a:t>假脱机</a:t>
            </a:r>
            <a:r>
              <a:rPr lang="en-US" altLang="zh-CN" b="1"/>
              <a:t>(Simultaneously Peripheral Operation On Line-</a:t>
            </a:r>
            <a:r>
              <a:rPr lang="zh-CN" altLang="en-US" b="1"/>
              <a:t>同时外围设备联机操作</a:t>
            </a:r>
            <a:r>
              <a:rPr lang="en-US" altLang="zh-CN" b="1"/>
              <a:t>)</a:t>
            </a:r>
          </a:p>
          <a:p>
            <a:pPr marL="1250950" lvl="2" indent="-209550" eaLnBrk="1" hangingPunct="1">
              <a:lnSpc>
                <a:spcPct val="110000"/>
              </a:lnSpc>
              <a:spcBef>
                <a:spcPct val="30000"/>
              </a:spcBef>
              <a:buFontTx/>
              <a:buBlip>
                <a:blip r:embed="rId4"/>
              </a:buBlip>
            </a:pPr>
            <a:r>
              <a:rPr lang="zh-CN" altLang="en-US" b="1"/>
              <a:t>系统把作业处理的全过程划分为相对独立的三个部分</a:t>
            </a:r>
            <a:r>
              <a:rPr lang="en-US" altLang="zh-CN" b="1"/>
              <a:t>--</a:t>
            </a:r>
            <a:r>
              <a:rPr lang="zh-CN" altLang="en-US" b="1">
                <a:solidFill>
                  <a:srgbClr val="FF0000"/>
                </a:solidFill>
              </a:rPr>
              <a:t>输入流</a:t>
            </a:r>
            <a:r>
              <a:rPr lang="zh-CN" altLang="en-US" b="1"/>
              <a:t>、</a:t>
            </a:r>
            <a:r>
              <a:rPr lang="zh-CN" altLang="en-US" b="1">
                <a:solidFill>
                  <a:srgbClr val="FF0000"/>
                </a:solidFill>
              </a:rPr>
              <a:t>处理流</a:t>
            </a:r>
            <a:r>
              <a:rPr lang="zh-CN" altLang="en-US" b="1"/>
              <a:t>和</a:t>
            </a:r>
            <a:r>
              <a:rPr lang="zh-CN" altLang="en-US" b="1">
                <a:solidFill>
                  <a:srgbClr val="FF0000"/>
                </a:solidFill>
              </a:rPr>
              <a:t>输出流</a:t>
            </a:r>
          </a:p>
          <a:p>
            <a:pPr marL="1250950" lvl="2" indent="-209550" eaLnBrk="1" hangingPunct="1">
              <a:lnSpc>
                <a:spcPct val="110000"/>
              </a:lnSpc>
              <a:spcBef>
                <a:spcPct val="30000"/>
              </a:spcBef>
              <a:buFontTx/>
              <a:buBlip>
                <a:blip r:embed="rId4"/>
              </a:buBlip>
            </a:pPr>
            <a:r>
              <a:rPr lang="en-US" altLang="zh-CN" b="1"/>
              <a:t>spooling-in/spooling-out</a:t>
            </a:r>
            <a:r>
              <a:rPr lang="zh-CN" altLang="en-US" b="1"/>
              <a:t>进程：控制输入</a:t>
            </a:r>
            <a:r>
              <a:rPr lang="en-US" altLang="zh-CN" b="1"/>
              <a:t>/</a:t>
            </a:r>
            <a:r>
              <a:rPr lang="zh-CN" altLang="en-US" b="1"/>
              <a:t>输出，包括输入程序模块、输出程序模块、作业调度程序</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56323" name="Rectangle 3"/>
          <p:cNvSpPr>
            <a:spLocks noGrp="1" noChangeArrowheads="1"/>
          </p:cNvSpPr>
          <p:nvPr>
            <p:ph type="body" idx="1"/>
          </p:nvPr>
        </p:nvSpPr>
        <p:spPr>
          <a:xfrm>
            <a:off x="533400" y="1157288"/>
            <a:ext cx="8077200" cy="1676400"/>
          </a:xfrm>
        </p:spPr>
        <p:txBody>
          <a:bodyPr/>
          <a:lstStyle/>
          <a:p>
            <a:pPr eaLnBrk="1" hangingPunct="1">
              <a:lnSpc>
                <a:spcPct val="110000"/>
              </a:lnSpc>
              <a:spcBef>
                <a:spcPct val="30000"/>
              </a:spcBef>
              <a:buFontTx/>
              <a:buNone/>
            </a:pPr>
            <a:r>
              <a:rPr lang="en-US" altLang="zh-CN" b="1">
                <a:solidFill>
                  <a:srgbClr val="0033CC"/>
                </a:solidFill>
              </a:rPr>
              <a:t>2.3 </a:t>
            </a:r>
            <a:r>
              <a:rPr lang="zh-CN" altLang="en-US" b="1">
                <a:solidFill>
                  <a:srgbClr val="0033CC"/>
                </a:solidFill>
              </a:rPr>
              <a:t>作业的建立</a:t>
            </a:r>
          </a:p>
          <a:p>
            <a:pPr eaLnBrk="1" hangingPunct="1">
              <a:lnSpc>
                <a:spcPct val="110000"/>
              </a:lnSpc>
              <a:spcBef>
                <a:spcPct val="30000"/>
              </a:spcBef>
              <a:buFontTx/>
              <a:buNone/>
            </a:pPr>
            <a:r>
              <a:rPr lang="en-US" altLang="zh-CN" sz="2800" b="1">
                <a:solidFill>
                  <a:srgbClr val="008000"/>
                </a:solidFill>
              </a:rPr>
              <a:t>2.3.1 </a:t>
            </a:r>
            <a:r>
              <a:rPr lang="zh-CN" altLang="en-US" sz="2800" b="1">
                <a:solidFill>
                  <a:srgbClr val="008000"/>
                </a:solidFill>
              </a:rPr>
              <a:t>作业输入方式</a:t>
            </a:r>
          </a:p>
          <a:p>
            <a:pPr marL="835025" lvl="1" indent="-377825" eaLnBrk="1" hangingPunct="1">
              <a:lnSpc>
                <a:spcPct val="110000"/>
              </a:lnSpc>
              <a:spcBef>
                <a:spcPct val="30000"/>
              </a:spcBef>
              <a:buFontTx/>
              <a:buBlip>
                <a:blip r:embed="rId3"/>
              </a:buBlip>
            </a:pPr>
            <a:r>
              <a:rPr lang="en-US" altLang="zh-CN" sz="2400" b="1"/>
              <a:t>SPOOLING</a:t>
            </a:r>
            <a:r>
              <a:rPr lang="zh-CN" altLang="en-US" sz="2400" b="1"/>
              <a:t>系统</a:t>
            </a:r>
          </a:p>
        </p:txBody>
      </p:sp>
      <p:grpSp>
        <p:nvGrpSpPr>
          <p:cNvPr id="56324" name="Group 4"/>
          <p:cNvGrpSpPr>
            <a:grpSpLocks/>
          </p:cNvGrpSpPr>
          <p:nvPr/>
        </p:nvGrpSpPr>
        <p:grpSpPr bwMode="auto">
          <a:xfrm>
            <a:off x="1481138" y="3044825"/>
            <a:ext cx="6367462" cy="3533775"/>
            <a:chOff x="933" y="1938"/>
            <a:chExt cx="4011" cy="2226"/>
          </a:xfrm>
        </p:grpSpPr>
        <p:sp>
          <p:nvSpPr>
            <p:cNvPr id="56325" name="Rectangle 5"/>
            <p:cNvSpPr>
              <a:spLocks noChangeArrowheads="1"/>
            </p:cNvSpPr>
            <p:nvPr/>
          </p:nvSpPr>
          <p:spPr bwMode="auto">
            <a:xfrm>
              <a:off x="933" y="1986"/>
              <a:ext cx="720" cy="288"/>
            </a:xfrm>
            <a:prstGeom prst="rect">
              <a:avLst/>
            </a:prstGeom>
            <a:solidFill>
              <a:srgbClr val="FFCC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输入装置</a:t>
              </a:r>
            </a:p>
          </p:txBody>
        </p:sp>
        <p:sp>
          <p:nvSpPr>
            <p:cNvPr id="56326" name="Rectangle 6"/>
            <p:cNvSpPr>
              <a:spLocks noChangeArrowheads="1"/>
            </p:cNvSpPr>
            <p:nvPr/>
          </p:nvSpPr>
          <p:spPr bwMode="auto">
            <a:xfrm>
              <a:off x="933" y="2562"/>
              <a:ext cx="720" cy="288"/>
            </a:xfrm>
            <a:prstGeom prst="rect">
              <a:avLst/>
            </a:prstGeom>
            <a:solidFill>
              <a:srgbClr val="FFCC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输入装置</a:t>
              </a:r>
            </a:p>
          </p:txBody>
        </p:sp>
        <p:sp>
          <p:nvSpPr>
            <p:cNvPr id="56327" name="Line 7"/>
            <p:cNvSpPr>
              <a:spLocks noChangeShapeType="1"/>
            </p:cNvSpPr>
            <p:nvPr/>
          </p:nvSpPr>
          <p:spPr bwMode="auto">
            <a:xfrm>
              <a:off x="1269" y="2322"/>
              <a:ext cx="0" cy="19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28" name="Rectangle 8"/>
            <p:cNvSpPr>
              <a:spLocks noChangeArrowheads="1"/>
            </p:cNvSpPr>
            <p:nvPr/>
          </p:nvSpPr>
          <p:spPr bwMode="auto">
            <a:xfrm>
              <a:off x="1890" y="2001"/>
              <a:ext cx="288" cy="816"/>
            </a:xfrm>
            <a:prstGeom prst="rect">
              <a:avLst/>
            </a:prstGeom>
            <a:solidFill>
              <a:srgbClr val="FFFF00"/>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通</a:t>
              </a:r>
            </a:p>
            <a:p>
              <a:pPr algn="ctr" eaLnBrk="1" hangingPunct="1">
                <a:spcBef>
                  <a:spcPct val="0"/>
                </a:spcBef>
                <a:buFontTx/>
                <a:buNone/>
              </a:pPr>
              <a:endParaRPr lang="zh-CN" altLang="en-US" sz="1600" b="1"/>
            </a:p>
            <a:p>
              <a:pPr algn="ctr" eaLnBrk="1" hangingPunct="1">
                <a:spcBef>
                  <a:spcPct val="0"/>
                </a:spcBef>
                <a:buFontTx/>
                <a:buNone/>
              </a:pPr>
              <a:r>
                <a:rPr lang="zh-CN" altLang="en-US" sz="1600" b="1"/>
                <a:t>道</a:t>
              </a:r>
            </a:p>
          </p:txBody>
        </p:sp>
        <p:sp>
          <p:nvSpPr>
            <p:cNvPr id="56329" name="Rectangle 9"/>
            <p:cNvSpPr>
              <a:spLocks noChangeArrowheads="1"/>
            </p:cNvSpPr>
            <p:nvPr/>
          </p:nvSpPr>
          <p:spPr bwMode="auto">
            <a:xfrm>
              <a:off x="3678" y="2004"/>
              <a:ext cx="288" cy="816"/>
            </a:xfrm>
            <a:prstGeom prst="rect">
              <a:avLst/>
            </a:prstGeom>
            <a:solidFill>
              <a:srgbClr val="FFFF00"/>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通</a:t>
              </a:r>
            </a:p>
            <a:p>
              <a:pPr algn="ctr" eaLnBrk="1" hangingPunct="1">
                <a:spcBef>
                  <a:spcPct val="0"/>
                </a:spcBef>
                <a:buFontTx/>
                <a:buNone/>
              </a:pPr>
              <a:endParaRPr lang="zh-CN" altLang="en-US" sz="1600" b="1"/>
            </a:p>
            <a:p>
              <a:pPr algn="ctr" eaLnBrk="1" hangingPunct="1">
                <a:spcBef>
                  <a:spcPct val="0"/>
                </a:spcBef>
                <a:buFontTx/>
                <a:buNone/>
              </a:pPr>
              <a:r>
                <a:rPr lang="zh-CN" altLang="en-US" sz="1600" b="1"/>
                <a:t>道</a:t>
              </a:r>
            </a:p>
          </p:txBody>
        </p:sp>
        <p:grpSp>
          <p:nvGrpSpPr>
            <p:cNvPr id="56330" name="Group 10"/>
            <p:cNvGrpSpPr>
              <a:grpSpLocks/>
            </p:cNvGrpSpPr>
            <p:nvPr/>
          </p:nvGrpSpPr>
          <p:grpSpPr bwMode="auto">
            <a:xfrm>
              <a:off x="2451" y="1938"/>
              <a:ext cx="960" cy="960"/>
              <a:chOff x="1968" y="2064"/>
              <a:chExt cx="960" cy="960"/>
            </a:xfrm>
          </p:grpSpPr>
          <p:sp>
            <p:nvSpPr>
              <p:cNvPr id="56348" name="Rectangle 11"/>
              <p:cNvSpPr>
                <a:spLocks noChangeArrowheads="1"/>
              </p:cNvSpPr>
              <p:nvPr/>
            </p:nvSpPr>
            <p:spPr bwMode="auto">
              <a:xfrm>
                <a:off x="1968" y="2064"/>
                <a:ext cx="960" cy="960"/>
              </a:xfrm>
              <a:prstGeom prst="rect">
                <a:avLst/>
              </a:prstGeom>
              <a:solidFill>
                <a:srgbClr val="CCCC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外   存</a:t>
                </a:r>
              </a:p>
              <a:p>
                <a:pPr algn="ctr" eaLnBrk="1" hangingPunct="1">
                  <a:spcBef>
                    <a:spcPct val="0"/>
                  </a:spcBef>
                  <a:buFontTx/>
                  <a:buNone/>
                </a:pPr>
                <a:endParaRPr lang="zh-CN" altLang="en-US" sz="1600" b="1"/>
              </a:p>
              <a:p>
                <a:pPr algn="ctr" eaLnBrk="1" hangingPunct="1">
                  <a:spcBef>
                    <a:spcPct val="0"/>
                  </a:spcBef>
                  <a:buFontTx/>
                  <a:buNone/>
                </a:pPr>
                <a:endParaRPr lang="zh-CN" altLang="en-US" sz="1600" b="1"/>
              </a:p>
              <a:p>
                <a:pPr algn="ctr" eaLnBrk="1" hangingPunct="1">
                  <a:spcBef>
                    <a:spcPct val="0"/>
                  </a:spcBef>
                  <a:buFontTx/>
                  <a:buNone/>
                </a:pPr>
                <a:endParaRPr lang="zh-CN" altLang="en-US" sz="1600" b="1"/>
              </a:p>
              <a:p>
                <a:pPr algn="ctr" eaLnBrk="1" hangingPunct="1">
                  <a:spcBef>
                    <a:spcPct val="0"/>
                  </a:spcBef>
                  <a:buFontTx/>
                  <a:buNone/>
                </a:pPr>
                <a:endParaRPr lang="zh-CN" altLang="en-US" sz="1600" b="1"/>
              </a:p>
              <a:p>
                <a:pPr algn="ctr" eaLnBrk="1" hangingPunct="1">
                  <a:spcBef>
                    <a:spcPct val="0"/>
                  </a:spcBef>
                  <a:buFontTx/>
                  <a:buNone/>
                </a:pPr>
                <a:r>
                  <a:rPr lang="zh-CN" altLang="en-US" sz="1600" b="1"/>
                  <a:t>输入井    输出井</a:t>
                </a:r>
              </a:p>
            </p:txBody>
          </p:sp>
          <p:grpSp>
            <p:nvGrpSpPr>
              <p:cNvPr id="56349" name="Group 12"/>
              <p:cNvGrpSpPr>
                <a:grpSpLocks/>
              </p:cNvGrpSpPr>
              <p:nvPr/>
            </p:nvGrpSpPr>
            <p:grpSpPr bwMode="auto">
              <a:xfrm>
                <a:off x="2103" y="2292"/>
                <a:ext cx="192" cy="528"/>
                <a:chOff x="1200" y="3408"/>
                <a:chExt cx="192" cy="528"/>
              </a:xfrm>
            </p:grpSpPr>
            <p:sp>
              <p:nvSpPr>
                <p:cNvPr id="56359" name="Line 13"/>
                <p:cNvSpPr>
                  <a:spLocks noChangeShapeType="1"/>
                </p:cNvSpPr>
                <p:nvPr/>
              </p:nvSpPr>
              <p:spPr bwMode="auto">
                <a:xfrm>
                  <a:off x="1200" y="3408"/>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0" name="Line 14"/>
                <p:cNvSpPr>
                  <a:spLocks noChangeShapeType="1"/>
                </p:cNvSpPr>
                <p:nvPr/>
              </p:nvSpPr>
              <p:spPr bwMode="auto">
                <a:xfrm>
                  <a:off x="1200" y="3408"/>
                  <a:ext cx="0" cy="52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1" name="Line 15"/>
                <p:cNvSpPr>
                  <a:spLocks noChangeShapeType="1"/>
                </p:cNvSpPr>
                <p:nvPr/>
              </p:nvSpPr>
              <p:spPr bwMode="auto">
                <a:xfrm>
                  <a:off x="1392" y="3408"/>
                  <a:ext cx="0" cy="52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2" name="Line 16"/>
                <p:cNvSpPr>
                  <a:spLocks noChangeShapeType="1"/>
                </p:cNvSpPr>
                <p:nvPr/>
              </p:nvSpPr>
              <p:spPr bwMode="auto">
                <a:xfrm>
                  <a:off x="1200" y="3504"/>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3" name="Line 17"/>
                <p:cNvSpPr>
                  <a:spLocks noChangeShapeType="1"/>
                </p:cNvSpPr>
                <p:nvPr/>
              </p:nvSpPr>
              <p:spPr bwMode="auto">
                <a:xfrm>
                  <a:off x="1200" y="3591"/>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4" name="Line 18"/>
                <p:cNvSpPr>
                  <a:spLocks noChangeShapeType="1"/>
                </p:cNvSpPr>
                <p:nvPr/>
              </p:nvSpPr>
              <p:spPr bwMode="auto">
                <a:xfrm>
                  <a:off x="1200" y="3669"/>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5" name="Line 19"/>
                <p:cNvSpPr>
                  <a:spLocks noChangeShapeType="1"/>
                </p:cNvSpPr>
                <p:nvPr/>
              </p:nvSpPr>
              <p:spPr bwMode="auto">
                <a:xfrm>
                  <a:off x="1200" y="3756"/>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6" name="Line 20"/>
                <p:cNvSpPr>
                  <a:spLocks noChangeShapeType="1"/>
                </p:cNvSpPr>
                <p:nvPr/>
              </p:nvSpPr>
              <p:spPr bwMode="auto">
                <a:xfrm>
                  <a:off x="1200" y="3834"/>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350" name="Group 21"/>
              <p:cNvGrpSpPr>
                <a:grpSpLocks/>
              </p:cNvGrpSpPr>
              <p:nvPr/>
            </p:nvGrpSpPr>
            <p:grpSpPr bwMode="auto">
              <a:xfrm>
                <a:off x="2604" y="2295"/>
                <a:ext cx="192" cy="528"/>
                <a:chOff x="2613" y="3366"/>
                <a:chExt cx="192" cy="528"/>
              </a:xfrm>
            </p:grpSpPr>
            <p:sp>
              <p:nvSpPr>
                <p:cNvPr id="56351" name="Line 22"/>
                <p:cNvSpPr>
                  <a:spLocks noChangeShapeType="1"/>
                </p:cNvSpPr>
                <p:nvPr/>
              </p:nvSpPr>
              <p:spPr bwMode="auto">
                <a:xfrm>
                  <a:off x="2613" y="3456"/>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2" name="Line 23"/>
                <p:cNvSpPr>
                  <a:spLocks noChangeShapeType="1"/>
                </p:cNvSpPr>
                <p:nvPr/>
              </p:nvSpPr>
              <p:spPr bwMode="auto">
                <a:xfrm>
                  <a:off x="2613" y="3366"/>
                  <a:ext cx="0" cy="52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3" name="Line 24"/>
                <p:cNvSpPr>
                  <a:spLocks noChangeShapeType="1"/>
                </p:cNvSpPr>
                <p:nvPr/>
              </p:nvSpPr>
              <p:spPr bwMode="auto">
                <a:xfrm>
                  <a:off x="2805" y="3366"/>
                  <a:ext cx="0" cy="52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4" name="Line 25"/>
                <p:cNvSpPr>
                  <a:spLocks noChangeShapeType="1"/>
                </p:cNvSpPr>
                <p:nvPr/>
              </p:nvSpPr>
              <p:spPr bwMode="auto">
                <a:xfrm>
                  <a:off x="2613" y="355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5" name="Line 26"/>
                <p:cNvSpPr>
                  <a:spLocks noChangeShapeType="1"/>
                </p:cNvSpPr>
                <p:nvPr/>
              </p:nvSpPr>
              <p:spPr bwMode="auto">
                <a:xfrm>
                  <a:off x="2613" y="3639"/>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6" name="Line 27"/>
                <p:cNvSpPr>
                  <a:spLocks noChangeShapeType="1"/>
                </p:cNvSpPr>
                <p:nvPr/>
              </p:nvSpPr>
              <p:spPr bwMode="auto">
                <a:xfrm>
                  <a:off x="2613" y="3717"/>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7" name="Line 28"/>
                <p:cNvSpPr>
                  <a:spLocks noChangeShapeType="1"/>
                </p:cNvSpPr>
                <p:nvPr/>
              </p:nvSpPr>
              <p:spPr bwMode="auto">
                <a:xfrm>
                  <a:off x="2613" y="3804"/>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8" name="Line 29"/>
                <p:cNvSpPr>
                  <a:spLocks noChangeShapeType="1"/>
                </p:cNvSpPr>
                <p:nvPr/>
              </p:nvSpPr>
              <p:spPr bwMode="auto">
                <a:xfrm>
                  <a:off x="2613" y="388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6331" name="Rectangle 30"/>
            <p:cNvSpPr>
              <a:spLocks noChangeArrowheads="1"/>
            </p:cNvSpPr>
            <p:nvPr/>
          </p:nvSpPr>
          <p:spPr bwMode="auto">
            <a:xfrm>
              <a:off x="4224" y="1986"/>
              <a:ext cx="720" cy="288"/>
            </a:xfrm>
            <a:prstGeom prst="rect">
              <a:avLst/>
            </a:prstGeom>
            <a:solidFill>
              <a:srgbClr val="00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输出装置</a:t>
              </a:r>
            </a:p>
          </p:txBody>
        </p:sp>
        <p:sp>
          <p:nvSpPr>
            <p:cNvPr id="56332" name="Rectangle 31"/>
            <p:cNvSpPr>
              <a:spLocks noChangeArrowheads="1"/>
            </p:cNvSpPr>
            <p:nvPr/>
          </p:nvSpPr>
          <p:spPr bwMode="auto">
            <a:xfrm>
              <a:off x="4224" y="2562"/>
              <a:ext cx="720" cy="288"/>
            </a:xfrm>
            <a:prstGeom prst="rect">
              <a:avLst/>
            </a:prstGeom>
            <a:solidFill>
              <a:srgbClr val="00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输出装置</a:t>
              </a:r>
            </a:p>
          </p:txBody>
        </p:sp>
        <p:sp>
          <p:nvSpPr>
            <p:cNvPr id="56333" name="Line 32"/>
            <p:cNvSpPr>
              <a:spLocks noChangeShapeType="1"/>
            </p:cNvSpPr>
            <p:nvPr/>
          </p:nvSpPr>
          <p:spPr bwMode="auto">
            <a:xfrm>
              <a:off x="4560" y="2322"/>
              <a:ext cx="0" cy="19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4" name="Rectangle 33"/>
            <p:cNvSpPr>
              <a:spLocks noChangeArrowheads="1"/>
            </p:cNvSpPr>
            <p:nvPr/>
          </p:nvSpPr>
          <p:spPr bwMode="auto">
            <a:xfrm>
              <a:off x="2403" y="3072"/>
              <a:ext cx="1008" cy="288"/>
            </a:xfrm>
            <a:prstGeom prst="rect">
              <a:avLst/>
            </a:prstGeom>
            <a:solidFill>
              <a:srgbClr val="FFFF00"/>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通  道</a:t>
              </a:r>
            </a:p>
          </p:txBody>
        </p:sp>
        <p:grpSp>
          <p:nvGrpSpPr>
            <p:cNvPr id="56335" name="Group 34"/>
            <p:cNvGrpSpPr>
              <a:grpSpLocks/>
            </p:cNvGrpSpPr>
            <p:nvPr/>
          </p:nvGrpSpPr>
          <p:grpSpPr bwMode="auto">
            <a:xfrm>
              <a:off x="2265" y="3540"/>
              <a:ext cx="1344" cy="624"/>
              <a:chOff x="2265" y="3540"/>
              <a:chExt cx="1344" cy="624"/>
            </a:xfrm>
          </p:grpSpPr>
          <p:sp>
            <p:nvSpPr>
              <p:cNvPr id="56344" name="Rectangle 35"/>
              <p:cNvSpPr>
                <a:spLocks noChangeArrowheads="1"/>
              </p:cNvSpPr>
              <p:nvPr/>
            </p:nvSpPr>
            <p:spPr bwMode="auto">
              <a:xfrm>
                <a:off x="2265" y="3540"/>
                <a:ext cx="1344" cy="624"/>
              </a:xfrm>
              <a:prstGeom prst="rect">
                <a:avLst/>
              </a:prstGeom>
              <a:solidFill>
                <a:srgbClr val="FFCCCC"/>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en-US" altLang="zh-CN" sz="1800" b="1"/>
              </a:p>
              <a:p>
                <a:pPr algn="ctr" eaLnBrk="1" hangingPunct="1">
                  <a:spcBef>
                    <a:spcPct val="0"/>
                  </a:spcBef>
                  <a:buFontTx/>
                  <a:buNone/>
                </a:pPr>
                <a:endParaRPr lang="en-US" altLang="zh-CN" sz="1800" b="1"/>
              </a:p>
              <a:p>
                <a:pPr algn="ctr" eaLnBrk="1" hangingPunct="1">
                  <a:spcBef>
                    <a:spcPct val="0"/>
                  </a:spcBef>
                  <a:buFontTx/>
                  <a:buNone/>
                </a:pPr>
                <a:endParaRPr lang="en-US" altLang="zh-CN" sz="1600" b="1"/>
              </a:p>
              <a:p>
                <a:pPr algn="ctr" eaLnBrk="1" hangingPunct="1">
                  <a:spcBef>
                    <a:spcPct val="0"/>
                  </a:spcBef>
                  <a:buFontTx/>
                  <a:buNone/>
                </a:pPr>
                <a:r>
                  <a:rPr lang="zh-CN" altLang="en-US" sz="1600" b="1"/>
                  <a:t>主机系统</a:t>
                </a:r>
              </a:p>
              <a:p>
                <a:pPr algn="ctr" eaLnBrk="1" hangingPunct="1">
                  <a:spcBef>
                    <a:spcPct val="0"/>
                  </a:spcBef>
                  <a:buFontTx/>
                  <a:buNone/>
                </a:pPr>
                <a:endParaRPr lang="en-US" altLang="zh-CN" sz="900" b="1"/>
              </a:p>
            </p:txBody>
          </p:sp>
          <p:grpSp>
            <p:nvGrpSpPr>
              <p:cNvPr id="56345" name="Group 36"/>
              <p:cNvGrpSpPr>
                <a:grpSpLocks/>
              </p:cNvGrpSpPr>
              <p:nvPr/>
            </p:nvGrpSpPr>
            <p:grpSpPr bwMode="auto">
              <a:xfrm>
                <a:off x="2310" y="3615"/>
                <a:ext cx="1248" cy="336"/>
                <a:chOff x="576" y="3456"/>
                <a:chExt cx="1248" cy="336"/>
              </a:xfrm>
            </p:grpSpPr>
            <p:sp>
              <p:nvSpPr>
                <p:cNvPr id="56346" name="Rectangle 37"/>
                <p:cNvSpPr>
                  <a:spLocks noChangeArrowheads="1"/>
                </p:cNvSpPr>
                <p:nvPr/>
              </p:nvSpPr>
              <p:spPr bwMode="auto">
                <a:xfrm>
                  <a:off x="576" y="3456"/>
                  <a:ext cx="624" cy="336"/>
                </a:xfrm>
                <a:prstGeom prst="rect">
                  <a:avLst/>
                </a:prstGeom>
                <a:solidFill>
                  <a:srgbClr val="FFCC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输入管理</a:t>
                  </a:r>
                </a:p>
                <a:p>
                  <a:pPr algn="ctr" eaLnBrk="1" hangingPunct="1">
                    <a:spcBef>
                      <a:spcPct val="0"/>
                    </a:spcBef>
                    <a:buFontTx/>
                    <a:buNone/>
                  </a:pPr>
                  <a:r>
                    <a:rPr lang="zh-CN" altLang="en-US" sz="1600" b="1"/>
                    <a:t>模块</a:t>
                  </a:r>
                </a:p>
              </p:txBody>
            </p:sp>
            <p:sp>
              <p:nvSpPr>
                <p:cNvPr id="56347" name="Rectangle 38"/>
                <p:cNvSpPr>
                  <a:spLocks noChangeArrowheads="1"/>
                </p:cNvSpPr>
                <p:nvPr/>
              </p:nvSpPr>
              <p:spPr bwMode="auto">
                <a:xfrm>
                  <a:off x="1200" y="3456"/>
                  <a:ext cx="624" cy="336"/>
                </a:xfrm>
                <a:prstGeom prst="rect">
                  <a:avLst/>
                </a:prstGeom>
                <a:solidFill>
                  <a:srgbClr val="00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输出管理</a:t>
                  </a:r>
                </a:p>
                <a:p>
                  <a:pPr algn="ctr" eaLnBrk="1" hangingPunct="1">
                    <a:spcBef>
                      <a:spcPct val="0"/>
                    </a:spcBef>
                    <a:buFontTx/>
                    <a:buNone/>
                  </a:pPr>
                  <a:r>
                    <a:rPr lang="zh-CN" altLang="en-US" sz="1600" b="1"/>
                    <a:t>模块</a:t>
                  </a:r>
                </a:p>
              </p:txBody>
            </p:sp>
          </p:grpSp>
        </p:grpSp>
        <p:sp>
          <p:nvSpPr>
            <p:cNvPr id="56336" name="Line 39"/>
            <p:cNvSpPr>
              <a:spLocks noChangeShapeType="1"/>
            </p:cNvSpPr>
            <p:nvPr/>
          </p:nvSpPr>
          <p:spPr bwMode="auto">
            <a:xfrm>
              <a:off x="1650" y="2121"/>
              <a:ext cx="24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7" name="Line 40"/>
            <p:cNvSpPr>
              <a:spLocks noChangeShapeType="1"/>
            </p:cNvSpPr>
            <p:nvPr/>
          </p:nvSpPr>
          <p:spPr bwMode="auto">
            <a:xfrm>
              <a:off x="1650" y="2694"/>
              <a:ext cx="24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8" name="AutoShape 41"/>
            <p:cNvSpPr>
              <a:spLocks noChangeArrowheads="1"/>
            </p:cNvSpPr>
            <p:nvPr/>
          </p:nvSpPr>
          <p:spPr bwMode="auto">
            <a:xfrm>
              <a:off x="2187" y="2313"/>
              <a:ext cx="265" cy="144"/>
            </a:xfrm>
            <a:prstGeom prst="rightArrow">
              <a:avLst>
                <a:gd name="adj1" fmla="val 50000"/>
                <a:gd name="adj2" fmla="val 46007"/>
              </a:avLst>
            </a:prstGeom>
            <a:solidFill>
              <a:srgbClr val="FF3300"/>
            </a:solidFill>
            <a:ln w="9525">
              <a:solidFill>
                <a:srgbClr val="FF33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56339" name="AutoShape 42"/>
            <p:cNvSpPr>
              <a:spLocks noChangeArrowheads="1"/>
            </p:cNvSpPr>
            <p:nvPr/>
          </p:nvSpPr>
          <p:spPr bwMode="auto">
            <a:xfrm>
              <a:off x="3419" y="2316"/>
              <a:ext cx="265" cy="144"/>
            </a:xfrm>
            <a:prstGeom prst="rightArrow">
              <a:avLst>
                <a:gd name="adj1" fmla="val 50000"/>
                <a:gd name="adj2" fmla="val 46007"/>
              </a:avLst>
            </a:prstGeom>
            <a:solidFill>
              <a:srgbClr val="FF3300"/>
            </a:solidFill>
            <a:ln w="9525">
              <a:solidFill>
                <a:srgbClr val="FF33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56340" name="Line 43"/>
            <p:cNvSpPr>
              <a:spLocks noChangeShapeType="1"/>
            </p:cNvSpPr>
            <p:nvPr/>
          </p:nvSpPr>
          <p:spPr bwMode="auto">
            <a:xfrm>
              <a:off x="3966" y="2130"/>
              <a:ext cx="24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41" name="Line 44"/>
            <p:cNvSpPr>
              <a:spLocks noChangeShapeType="1"/>
            </p:cNvSpPr>
            <p:nvPr/>
          </p:nvSpPr>
          <p:spPr bwMode="auto">
            <a:xfrm>
              <a:off x="3966" y="2703"/>
              <a:ext cx="24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42" name="AutoShape 45"/>
            <p:cNvSpPr>
              <a:spLocks noChangeArrowheads="1"/>
            </p:cNvSpPr>
            <p:nvPr/>
          </p:nvSpPr>
          <p:spPr bwMode="auto">
            <a:xfrm>
              <a:off x="2871" y="2898"/>
              <a:ext cx="118" cy="168"/>
            </a:xfrm>
            <a:prstGeom prst="upDownArrow">
              <a:avLst>
                <a:gd name="adj1" fmla="val 50000"/>
                <a:gd name="adj2" fmla="val 28475"/>
              </a:avLst>
            </a:prstGeom>
            <a:solidFill>
              <a:srgbClr val="FF3300"/>
            </a:solidFill>
            <a:ln w="9525">
              <a:solidFill>
                <a:srgbClr val="FF3300"/>
              </a:solidFill>
              <a:miter lim="800000"/>
              <a:headEnd/>
              <a:tailEnd/>
            </a:ln>
          </p:spPr>
          <p:txBody>
            <a:bodyPr vert="eaVert"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56343" name="AutoShape 46"/>
            <p:cNvSpPr>
              <a:spLocks noChangeArrowheads="1"/>
            </p:cNvSpPr>
            <p:nvPr/>
          </p:nvSpPr>
          <p:spPr bwMode="auto">
            <a:xfrm>
              <a:off x="2880" y="3363"/>
              <a:ext cx="118" cy="168"/>
            </a:xfrm>
            <a:prstGeom prst="upDownArrow">
              <a:avLst>
                <a:gd name="adj1" fmla="val 50000"/>
                <a:gd name="adj2" fmla="val 28475"/>
              </a:avLst>
            </a:prstGeom>
            <a:solidFill>
              <a:srgbClr val="FF3300"/>
            </a:solidFill>
            <a:ln w="9525">
              <a:solidFill>
                <a:srgbClr val="FF3300"/>
              </a:solidFill>
              <a:miter lim="800000"/>
              <a:headEnd/>
              <a:tailEnd/>
            </a:ln>
          </p:spPr>
          <p:txBody>
            <a:bodyPr vert="eaVert"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58371" name="Rectangle 3"/>
          <p:cNvSpPr>
            <a:spLocks noGrp="1" noChangeArrowheads="1"/>
          </p:cNvSpPr>
          <p:nvPr>
            <p:ph type="body" idx="1"/>
          </p:nvPr>
        </p:nvSpPr>
        <p:spPr>
          <a:xfrm>
            <a:off x="533400" y="1141413"/>
            <a:ext cx="8077200" cy="1676400"/>
          </a:xfrm>
        </p:spPr>
        <p:txBody>
          <a:bodyPr/>
          <a:lstStyle/>
          <a:p>
            <a:pPr eaLnBrk="1" hangingPunct="1">
              <a:lnSpc>
                <a:spcPct val="110000"/>
              </a:lnSpc>
              <a:spcBef>
                <a:spcPct val="30000"/>
              </a:spcBef>
              <a:buFontTx/>
              <a:buNone/>
            </a:pPr>
            <a:r>
              <a:rPr lang="en-US" altLang="zh-CN" b="1">
                <a:solidFill>
                  <a:srgbClr val="0033CC"/>
                </a:solidFill>
              </a:rPr>
              <a:t>2.3 </a:t>
            </a:r>
            <a:r>
              <a:rPr lang="zh-CN" altLang="en-US" b="1">
                <a:solidFill>
                  <a:srgbClr val="0033CC"/>
                </a:solidFill>
              </a:rPr>
              <a:t>作业的建立</a:t>
            </a:r>
          </a:p>
          <a:p>
            <a:pPr eaLnBrk="1" hangingPunct="1">
              <a:lnSpc>
                <a:spcPct val="110000"/>
              </a:lnSpc>
              <a:spcBef>
                <a:spcPct val="30000"/>
              </a:spcBef>
              <a:buFontTx/>
              <a:buNone/>
            </a:pPr>
            <a:r>
              <a:rPr lang="en-US" altLang="zh-CN" sz="2800" b="1">
                <a:solidFill>
                  <a:srgbClr val="008000"/>
                </a:solidFill>
              </a:rPr>
              <a:t>2.3.1 </a:t>
            </a:r>
            <a:r>
              <a:rPr lang="zh-CN" altLang="en-US" sz="2800" b="1">
                <a:solidFill>
                  <a:srgbClr val="008000"/>
                </a:solidFill>
              </a:rPr>
              <a:t>作业输入方式</a:t>
            </a:r>
          </a:p>
          <a:p>
            <a:pPr marL="835025" lvl="1" indent="-377825" eaLnBrk="1" hangingPunct="1">
              <a:lnSpc>
                <a:spcPct val="110000"/>
              </a:lnSpc>
              <a:spcBef>
                <a:spcPct val="30000"/>
              </a:spcBef>
              <a:buFontTx/>
              <a:buBlip>
                <a:blip r:embed="rId3"/>
              </a:buBlip>
            </a:pPr>
            <a:r>
              <a:rPr lang="en-US" altLang="zh-CN" sz="2400" b="1"/>
              <a:t>SPOOLING</a:t>
            </a:r>
            <a:r>
              <a:rPr lang="zh-CN" altLang="en-US" sz="2400" b="1"/>
              <a:t>系统作业和进程状态转换</a:t>
            </a:r>
          </a:p>
        </p:txBody>
      </p:sp>
      <p:grpSp>
        <p:nvGrpSpPr>
          <p:cNvPr id="2" name="Group 4"/>
          <p:cNvGrpSpPr>
            <a:grpSpLocks/>
          </p:cNvGrpSpPr>
          <p:nvPr/>
        </p:nvGrpSpPr>
        <p:grpSpPr bwMode="auto">
          <a:xfrm>
            <a:off x="1190625" y="3138488"/>
            <a:ext cx="6850063" cy="452437"/>
            <a:chOff x="750" y="1977"/>
            <a:chExt cx="4315" cy="285"/>
          </a:xfrm>
        </p:grpSpPr>
        <p:sp>
          <p:nvSpPr>
            <p:cNvPr id="58408" name="Rectangle 5"/>
            <p:cNvSpPr>
              <a:spLocks noChangeArrowheads="1"/>
            </p:cNvSpPr>
            <p:nvPr/>
          </p:nvSpPr>
          <p:spPr bwMode="auto">
            <a:xfrm>
              <a:off x="750" y="1977"/>
              <a:ext cx="801" cy="285"/>
            </a:xfrm>
            <a:prstGeom prst="rect">
              <a:avLst/>
            </a:prstGeom>
            <a:solidFill>
              <a:srgbClr val="FFCCCC"/>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1600" b="1"/>
                <a:t>进入状态</a:t>
              </a:r>
            </a:p>
          </p:txBody>
        </p:sp>
        <p:sp>
          <p:nvSpPr>
            <p:cNvPr id="58409" name="Rectangle 6"/>
            <p:cNvSpPr>
              <a:spLocks noChangeArrowheads="1"/>
            </p:cNvSpPr>
            <p:nvPr/>
          </p:nvSpPr>
          <p:spPr bwMode="auto">
            <a:xfrm>
              <a:off x="4264" y="1977"/>
              <a:ext cx="801" cy="285"/>
            </a:xfrm>
            <a:prstGeom prst="rect">
              <a:avLst/>
            </a:prstGeom>
            <a:solidFill>
              <a:srgbClr val="FFCCCC"/>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1600" b="1"/>
                <a:t>退出状态</a:t>
              </a:r>
            </a:p>
          </p:txBody>
        </p:sp>
        <p:sp>
          <p:nvSpPr>
            <p:cNvPr id="58410" name="Rectangle 7"/>
            <p:cNvSpPr>
              <a:spLocks noChangeArrowheads="1"/>
            </p:cNvSpPr>
            <p:nvPr/>
          </p:nvSpPr>
          <p:spPr bwMode="auto">
            <a:xfrm>
              <a:off x="1951" y="1977"/>
              <a:ext cx="801" cy="285"/>
            </a:xfrm>
            <a:prstGeom prst="rect">
              <a:avLst/>
            </a:prstGeom>
            <a:solidFill>
              <a:srgbClr val="FFCCCC"/>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1600" b="1"/>
                <a:t>后备状态</a:t>
              </a:r>
            </a:p>
          </p:txBody>
        </p:sp>
        <p:sp>
          <p:nvSpPr>
            <p:cNvPr id="58411" name="Rectangle 8"/>
            <p:cNvSpPr>
              <a:spLocks noChangeArrowheads="1"/>
            </p:cNvSpPr>
            <p:nvPr/>
          </p:nvSpPr>
          <p:spPr bwMode="auto">
            <a:xfrm>
              <a:off x="3108" y="1977"/>
              <a:ext cx="800" cy="285"/>
            </a:xfrm>
            <a:prstGeom prst="rect">
              <a:avLst/>
            </a:prstGeom>
            <a:solidFill>
              <a:srgbClr val="FFCCCC"/>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1600" b="1"/>
                <a:t>运行状态</a:t>
              </a:r>
            </a:p>
          </p:txBody>
        </p:sp>
        <p:sp>
          <p:nvSpPr>
            <p:cNvPr id="58412" name="Line 9"/>
            <p:cNvSpPr>
              <a:spLocks noChangeShapeType="1"/>
            </p:cNvSpPr>
            <p:nvPr/>
          </p:nvSpPr>
          <p:spPr bwMode="auto">
            <a:xfrm>
              <a:off x="1551" y="2120"/>
              <a:ext cx="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13" name="Line 10"/>
            <p:cNvSpPr>
              <a:spLocks noChangeShapeType="1"/>
            </p:cNvSpPr>
            <p:nvPr/>
          </p:nvSpPr>
          <p:spPr bwMode="auto">
            <a:xfrm>
              <a:off x="2774" y="2120"/>
              <a:ext cx="33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14" name="Line 11"/>
            <p:cNvSpPr>
              <a:spLocks noChangeShapeType="1"/>
            </p:cNvSpPr>
            <p:nvPr/>
          </p:nvSpPr>
          <p:spPr bwMode="auto">
            <a:xfrm>
              <a:off x="3908" y="2120"/>
              <a:ext cx="3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2"/>
          <p:cNvGrpSpPr>
            <a:grpSpLocks/>
          </p:cNvGrpSpPr>
          <p:nvPr/>
        </p:nvGrpSpPr>
        <p:grpSpPr bwMode="auto">
          <a:xfrm>
            <a:off x="685800" y="3748088"/>
            <a:ext cx="7620000" cy="2819400"/>
            <a:chOff x="432" y="2361"/>
            <a:chExt cx="4800" cy="1776"/>
          </a:xfrm>
        </p:grpSpPr>
        <p:grpSp>
          <p:nvGrpSpPr>
            <p:cNvPr id="58378" name="Group 13"/>
            <p:cNvGrpSpPr>
              <a:grpSpLocks/>
            </p:cNvGrpSpPr>
            <p:nvPr/>
          </p:nvGrpSpPr>
          <p:grpSpPr bwMode="auto">
            <a:xfrm>
              <a:off x="432" y="2361"/>
              <a:ext cx="4800" cy="1776"/>
              <a:chOff x="432" y="2361"/>
              <a:chExt cx="4800" cy="1776"/>
            </a:xfrm>
          </p:grpSpPr>
          <p:sp>
            <p:nvSpPr>
              <p:cNvPr id="58380" name="Rectangle 14"/>
              <p:cNvSpPr>
                <a:spLocks noChangeArrowheads="1"/>
              </p:cNvSpPr>
              <p:nvPr/>
            </p:nvSpPr>
            <p:spPr bwMode="auto">
              <a:xfrm>
                <a:off x="720" y="2361"/>
                <a:ext cx="336" cy="336"/>
              </a:xfrm>
              <a:prstGeom prst="rect">
                <a:avLst/>
              </a:prstGeom>
              <a:solidFill>
                <a:srgbClr val="CCFF33"/>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1600" b="1"/>
                  <a:t>数据</a:t>
                </a:r>
              </a:p>
            </p:txBody>
          </p:sp>
          <p:sp>
            <p:nvSpPr>
              <p:cNvPr id="58381" name="Rectangle 15"/>
              <p:cNvSpPr>
                <a:spLocks noChangeArrowheads="1"/>
              </p:cNvSpPr>
              <p:nvPr/>
            </p:nvSpPr>
            <p:spPr bwMode="auto">
              <a:xfrm>
                <a:off x="615" y="2496"/>
                <a:ext cx="336" cy="336"/>
              </a:xfrm>
              <a:prstGeom prst="rect">
                <a:avLst/>
              </a:prstGeom>
              <a:solidFill>
                <a:srgbClr val="CCFF33"/>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1600" b="1"/>
                  <a:t>数据</a:t>
                </a:r>
              </a:p>
            </p:txBody>
          </p:sp>
          <p:sp>
            <p:nvSpPr>
              <p:cNvPr id="58382" name="Line 16"/>
              <p:cNvSpPr>
                <a:spLocks noChangeShapeType="1"/>
              </p:cNvSpPr>
              <p:nvPr/>
            </p:nvSpPr>
            <p:spPr bwMode="auto">
              <a:xfrm>
                <a:off x="654" y="2949"/>
                <a:ext cx="240"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3" name="Rectangle 17"/>
              <p:cNvSpPr>
                <a:spLocks noChangeArrowheads="1"/>
              </p:cNvSpPr>
              <p:nvPr/>
            </p:nvSpPr>
            <p:spPr bwMode="auto">
              <a:xfrm>
                <a:off x="606" y="3033"/>
                <a:ext cx="432" cy="288"/>
              </a:xfrm>
              <a:prstGeom prst="rect">
                <a:avLst/>
              </a:prstGeom>
              <a:solidFill>
                <a:srgbClr val="FFFF00"/>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58384" name="Rectangle 18"/>
              <p:cNvSpPr>
                <a:spLocks noChangeArrowheads="1"/>
              </p:cNvSpPr>
              <p:nvPr/>
            </p:nvSpPr>
            <p:spPr bwMode="auto">
              <a:xfrm>
                <a:off x="519" y="3177"/>
                <a:ext cx="432" cy="288"/>
              </a:xfrm>
              <a:prstGeom prst="rect">
                <a:avLst/>
              </a:prstGeom>
              <a:solidFill>
                <a:srgbClr val="FFFF00"/>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源程序</a:t>
                </a:r>
              </a:p>
            </p:txBody>
          </p:sp>
          <p:sp>
            <p:nvSpPr>
              <p:cNvPr id="58385" name="Rectangle 19"/>
              <p:cNvSpPr>
                <a:spLocks noChangeArrowheads="1"/>
              </p:cNvSpPr>
              <p:nvPr/>
            </p:nvSpPr>
            <p:spPr bwMode="auto">
              <a:xfrm>
                <a:off x="432" y="3384"/>
                <a:ext cx="432" cy="288"/>
              </a:xfrm>
              <a:prstGeom prst="rect">
                <a:avLst/>
              </a:prstGeom>
              <a:solidFill>
                <a:srgbClr val="FFFF00"/>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0"/>
                  </a:spcBef>
                  <a:buFontTx/>
                  <a:buNone/>
                </a:pPr>
                <a:r>
                  <a:rPr lang="zh-CN" altLang="en-US" sz="1600" b="1"/>
                  <a:t>作业</a:t>
                </a:r>
              </a:p>
              <a:p>
                <a:pPr algn="ctr" eaLnBrk="1" hangingPunct="1">
                  <a:lnSpc>
                    <a:spcPct val="80000"/>
                  </a:lnSpc>
                  <a:spcBef>
                    <a:spcPct val="0"/>
                  </a:spcBef>
                  <a:buFontTx/>
                  <a:buNone/>
                </a:pPr>
                <a:r>
                  <a:rPr lang="zh-CN" altLang="en-US" sz="1600" b="1"/>
                  <a:t>说明书</a:t>
                </a:r>
              </a:p>
            </p:txBody>
          </p:sp>
          <p:sp>
            <p:nvSpPr>
              <p:cNvPr id="58386" name="Rectangle 20"/>
              <p:cNvSpPr>
                <a:spLocks noChangeArrowheads="1"/>
              </p:cNvSpPr>
              <p:nvPr/>
            </p:nvSpPr>
            <p:spPr bwMode="auto">
              <a:xfrm>
                <a:off x="1164" y="3663"/>
                <a:ext cx="609" cy="285"/>
              </a:xfrm>
              <a:prstGeom prst="rect">
                <a:avLst/>
              </a:prstGeom>
              <a:solidFill>
                <a:srgbClr val="FFCC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1600" b="1"/>
                  <a:t>输入设备</a:t>
                </a:r>
              </a:p>
            </p:txBody>
          </p:sp>
          <p:sp>
            <p:nvSpPr>
              <p:cNvPr id="58387" name="AutoShape 21"/>
              <p:cNvSpPr>
                <a:spLocks noChangeArrowheads="1"/>
              </p:cNvSpPr>
              <p:nvPr/>
            </p:nvSpPr>
            <p:spPr bwMode="auto">
              <a:xfrm>
                <a:off x="2025" y="3465"/>
                <a:ext cx="240" cy="624"/>
              </a:xfrm>
              <a:prstGeom prst="can">
                <a:avLst>
                  <a:gd name="adj" fmla="val 65000"/>
                </a:avLst>
              </a:prstGeom>
              <a:solidFill>
                <a:srgbClr val="FFCCFF"/>
              </a:solidFill>
              <a:ln w="9525">
                <a:solidFill>
                  <a:schemeClr val="tx1"/>
                </a:solidFill>
                <a:round/>
                <a:headEnd/>
                <a:tailEnd/>
              </a:ln>
            </p:spPr>
            <p:txBody>
              <a:bodyPr wrap="none" tIns="118800" bIns="10800"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0"/>
                  </a:spcBef>
                  <a:buFontTx/>
                  <a:buNone/>
                </a:pPr>
                <a:r>
                  <a:rPr lang="zh-CN" altLang="en-US" sz="1600" b="1"/>
                  <a:t>输</a:t>
                </a:r>
              </a:p>
              <a:p>
                <a:pPr algn="ctr" eaLnBrk="1" hangingPunct="1">
                  <a:lnSpc>
                    <a:spcPct val="80000"/>
                  </a:lnSpc>
                  <a:spcBef>
                    <a:spcPct val="0"/>
                  </a:spcBef>
                  <a:buFontTx/>
                  <a:buNone/>
                </a:pPr>
                <a:r>
                  <a:rPr lang="zh-CN" altLang="en-US" sz="1600" b="1"/>
                  <a:t>入</a:t>
                </a:r>
              </a:p>
              <a:p>
                <a:pPr algn="ctr" eaLnBrk="1" hangingPunct="1">
                  <a:lnSpc>
                    <a:spcPct val="80000"/>
                  </a:lnSpc>
                  <a:spcBef>
                    <a:spcPct val="0"/>
                  </a:spcBef>
                  <a:buFontTx/>
                  <a:buNone/>
                </a:pPr>
                <a:r>
                  <a:rPr lang="zh-CN" altLang="en-US" sz="1600" b="1"/>
                  <a:t>井</a:t>
                </a:r>
              </a:p>
            </p:txBody>
          </p:sp>
          <p:sp>
            <p:nvSpPr>
              <p:cNvPr id="58388" name="Rectangle 22"/>
              <p:cNvSpPr>
                <a:spLocks noChangeArrowheads="1"/>
              </p:cNvSpPr>
              <p:nvPr/>
            </p:nvSpPr>
            <p:spPr bwMode="auto">
              <a:xfrm>
                <a:off x="4623" y="3633"/>
                <a:ext cx="609" cy="285"/>
              </a:xfrm>
              <a:prstGeom prst="rect">
                <a:avLst/>
              </a:prstGeom>
              <a:solidFill>
                <a:srgbClr val="66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1600" b="1"/>
                  <a:t>输出设备</a:t>
                </a:r>
              </a:p>
            </p:txBody>
          </p:sp>
          <p:sp>
            <p:nvSpPr>
              <p:cNvPr id="58389" name="AutoShape 23"/>
              <p:cNvSpPr>
                <a:spLocks noChangeArrowheads="1"/>
              </p:cNvSpPr>
              <p:nvPr/>
            </p:nvSpPr>
            <p:spPr bwMode="auto">
              <a:xfrm>
                <a:off x="4110" y="3465"/>
                <a:ext cx="240" cy="624"/>
              </a:xfrm>
              <a:prstGeom prst="can">
                <a:avLst>
                  <a:gd name="adj" fmla="val 65000"/>
                </a:avLst>
              </a:prstGeom>
              <a:solidFill>
                <a:srgbClr val="66FFFF"/>
              </a:solidFill>
              <a:ln w="9525">
                <a:solidFill>
                  <a:schemeClr val="tx1"/>
                </a:solidFill>
                <a:round/>
                <a:headEnd/>
                <a:tailEnd/>
              </a:ln>
            </p:spPr>
            <p:txBody>
              <a:bodyPr wrap="none" tIns="118800" bIns="10800"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0"/>
                  </a:spcBef>
                  <a:buFontTx/>
                  <a:buNone/>
                </a:pPr>
                <a:r>
                  <a:rPr lang="zh-CN" altLang="en-US" sz="1600" b="1"/>
                  <a:t>输</a:t>
                </a:r>
              </a:p>
              <a:p>
                <a:pPr algn="ctr" eaLnBrk="1" hangingPunct="1">
                  <a:lnSpc>
                    <a:spcPct val="80000"/>
                  </a:lnSpc>
                  <a:spcBef>
                    <a:spcPct val="0"/>
                  </a:spcBef>
                  <a:buFontTx/>
                  <a:buNone/>
                </a:pPr>
                <a:r>
                  <a:rPr lang="zh-CN" altLang="en-US" sz="1600" b="1"/>
                  <a:t>出</a:t>
                </a:r>
              </a:p>
              <a:p>
                <a:pPr algn="ctr" eaLnBrk="1" hangingPunct="1">
                  <a:lnSpc>
                    <a:spcPct val="80000"/>
                  </a:lnSpc>
                  <a:spcBef>
                    <a:spcPct val="0"/>
                  </a:spcBef>
                  <a:buFontTx/>
                  <a:buNone/>
                </a:pPr>
                <a:r>
                  <a:rPr lang="zh-CN" altLang="en-US" sz="1600" b="1"/>
                  <a:t>井</a:t>
                </a:r>
              </a:p>
            </p:txBody>
          </p:sp>
          <p:sp>
            <p:nvSpPr>
              <p:cNvPr id="58390" name="Rectangle 24"/>
              <p:cNvSpPr>
                <a:spLocks noChangeArrowheads="1"/>
              </p:cNvSpPr>
              <p:nvPr/>
            </p:nvSpPr>
            <p:spPr bwMode="auto">
              <a:xfrm>
                <a:off x="2583" y="3129"/>
                <a:ext cx="1200" cy="1008"/>
              </a:xfrm>
              <a:prstGeom prst="rect">
                <a:avLst/>
              </a:prstGeom>
              <a:solidFill>
                <a:srgbClr val="FFCCCC"/>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58391" name="Oval 25"/>
              <p:cNvSpPr>
                <a:spLocks noChangeArrowheads="1"/>
              </p:cNvSpPr>
              <p:nvPr/>
            </p:nvSpPr>
            <p:spPr bwMode="auto">
              <a:xfrm>
                <a:off x="3003" y="3180"/>
                <a:ext cx="384" cy="288"/>
              </a:xfrm>
              <a:prstGeom prst="ellipse">
                <a:avLst/>
              </a:prstGeom>
              <a:solidFill>
                <a:schemeClr val="accent2"/>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solidFill>
                      <a:schemeClr val="bg1"/>
                    </a:solidFill>
                  </a:rPr>
                  <a:t>运行</a:t>
                </a:r>
              </a:p>
            </p:txBody>
          </p:sp>
          <p:sp>
            <p:nvSpPr>
              <p:cNvPr id="58392" name="Oval 26"/>
              <p:cNvSpPr>
                <a:spLocks noChangeArrowheads="1"/>
              </p:cNvSpPr>
              <p:nvPr/>
            </p:nvSpPr>
            <p:spPr bwMode="auto">
              <a:xfrm>
                <a:off x="2634" y="3786"/>
                <a:ext cx="384" cy="288"/>
              </a:xfrm>
              <a:prstGeom prst="ellipse">
                <a:avLst/>
              </a:prstGeom>
              <a:solidFill>
                <a:schemeClr val="accent2"/>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solidFill>
                      <a:schemeClr val="bg1"/>
                    </a:solidFill>
                  </a:rPr>
                  <a:t>就绪</a:t>
                </a:r>
              </a:p>
            </p:txBody>
          </p:sp>
          <p:sp>
            <p:nvSpPr>
              <p:cNvPr id="58393" name="Oval 27"/>
              <p:cNvSpPr>
                <a:spLocks noChangeArrowheads="1"/>
              </p:cNvSpPr>
              <p:nvPr/>
            </p:nvSpPr>
            <p:spPr bwMode="auto">
              <a:xfrm>
                <a:off x="3327" y="3786"/>
                <a:ext cx="384" cy="288"/>
              </a:xfrm>
              <a:prstGeom prst="ellipse">
                <a:avLst/>
              </a:prstGeom>
              <a:solidFill>
                <a:schemeClr val="accent2"/>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solidFill>
                      <a:schemeClr val="bg1"/>
                    </a:solidFill>
                  </a:rPr>
                  <a:t>等待</a:t>
                </a:r>
              </a:p>
            </p:txBody>
          </p:sp>
          <p:sp>
            <p:nvSpPr>
              <p:cNvPr id="58394" name="Line 28"/>
              <p:cNvSpPr>
                <a:spLocks noChangeShapeType="1"/>
              </p:cNvSpPr>
              <p:nvPr/>
            </p:nvSpPr>
            <p:spPr bwMode="auto">
              <a:xfrm flipH="1">
                <a:off x="2823" y="3411"/>
                <a:ext cx="222" cy="39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95" name="Line 29"/>
              <p:cNvSpPr>
                <a:spLocks noChangeShapeType="1"/>
              </p:cNvSpPr>
              <p:nvPr/>
            </p:nvSpPr>
            <p:spPr bwMode="auto">
              <a:xfrm>
                <a:off x="3300" y="3447"/>
                <a:ext cx="243" cy="354"/>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96" name="Line 30"/>
              <p:cNvSpPr>
                <a:spLocks noChangeShapeType="1"/>
              </p:cNvSpPr>
              <p:nvPr/>
            </p:nvSpPr>
            <p:spPr bwMode="auto">
              <a:xfrm flipH="1">
                <a:off x="2967" y="3933"/>
                <a:ext cx="363" cy="1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97" name="Line 31"/>
              <p:cNvSpPr>
                <a:spLocks noChangeShapeType="1"/>
              </p:cNvSpPr>
              <p:nvPr/>
            </p:nvSpPr>
            <p:spPr bwMode="auto">
              <a:xfrm flipH="1">
                <a:off x="2883" y="3435"/>
                <a:ext cx="222" cy="390"/>
              </a:xfrm>
              <a:prstGeom prst="line">
                <a:avLst/>
              </a:prstGeom>
              <a:noFill/>
              <a:ln w="19050">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8398" name="Text Box 32"/>
              <p:cNvSpPr txBox="1">
                <a:spLocks noChangeArrowheads="1"/>
              </p:cNvSpPr>
              <p:nvPr/>
            </p:nvSpPr>
            <p:spPr bwMode="auto">
              <a:xfrm>
                <a:off x="3006" y="3486"/>
                <a:ext cx="38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1600" b="1"/>
                  <a:t>进程调度</a:t>
                </a:r>
              </a:p>
            </p:txBody>
          </p:sp>
          <p:sp>
            <p:nvSpPr>
              <p:cNvPr id="58399" name="Text Box 33"/>
              <p:cNvSpPr txBox="1">
                <a:spLocks noChangeArrowheads="1"/>
              </p:cNvSpPr>
              <p:nvPr/>
            </p:nvSpPr>
            <p:spPr bwMode="auto">
              <a:xfrm>
                <a:off x="1728" y="3089"/>
                <a:ext cx="240" cy="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FontTx/>
                  <a:buNone/>
                </a:pPr>
                <a:r>
                  <a:rPr lang="zh-CN" altLang="en-US" sz="1600" b="1"/>
                  <a:t>输入程序</a:t>
                </a:r>
              </a:p>
            </p:txBody>
          </p:sp>
          <p:sp>
            <p:nvSpPr>
              <p:cNvPr id="58400" name="Text Box 34"/>
              <p:cNvSpPr txBox="1">
                <a:spLocks noChangeArrowheads="1"/>
              </p:cNvSpPr>
              <p:nvPr/>
            </p:nvSpPr>
            <p:spPr bwMode="auto">
              <a:xfrm>
                <a:off x="4296" y="2979"/>
                <a:ext cx="240" cy="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FontTx/>
                  <a:buNone/>
                </a:pPr>
                <a:r>
                  <a:rPr lang="zh-CN" altLang="en-US" sz="1600" b="1"/>
                  <a:t>输出程序</a:t>
                </a:r>
              </a:p>
            </p:txBody>
          </p:sp>
          <p:sp>
            <p:nvSpPr>
              <p:cNvPr id="58401" name="Line 35"/>
              <p:cNvSpPr>
                <a:spLocks noChangeShapeType="1"/>
              </p:cNvSpPr>
              <p:nvPr/>
            </p:nvSpPr>
            <p:spPr bwMode="auto">
              <a:xfrm>
                <a:off x="663" y="3675"/>
                <a:ext cx="0" cy="12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2" name="Line 36"/>
              <p:cNvSpPr>
                <a:spLocks noChangeShapeType="1"/>
              </p:cNvSpPr>
              <p:nvPr/>
            </p:nvSpPr>
            <p:spPr bwMode="auto">
              <a:xfrm>
                <a:off x="663" y="3804"/>
                <a:ext cx="48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3" name="Line 37"/>
              <p:cNvSpPr>
                <a:spLocks noChangeShapeType="1"/>
              </p:cNvSpPr>
              <p:nvPr/>
            </p:nvSpPr>
            <p:spPr bwMode="auto">
              <a:xfrm>
                <a:off x="1776" y="3792"/>
                <a:ext cx="24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4" name="Line 38"/>
              <p:cNvSpPr>
                <a:spLocks noChangeShapeType="1"/>
              </p:cNvSpPr>
              <p:nvPr/>
            </p:nvSpPr>
            <p:spPr bwMode="auto">
              <a:xfrm>
                <a:off x="2274" y="3792"/>
                <a:ext cx="313"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5" name="Line 39"/>
              <p:cNvSpPr>
                <a:spLocks noChangeShapeType="1"/>
              </p:cNvSpPr>
              <p:nvPr/>
            </p:nvSpPr>
            <p:spPr bwMode="auto">
              <a:xfrm>
                <a:off x="4359" y="3774"/>
                <a:ext cx="24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6" name="Text Box 40"/>
              <p:cNvSpPr txBox="1">
                <a:spLocks noChangeArrowheads="1"/>
              </p:cNvSpPr>
              <p:nvPr/>
            </p:nvSpPr>
            <p:spPr bwMode="auto">
              <a:xfrm>
                <a:off x="2256" y="3068"/>
                <a:ext cx="240" cy="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FontTx/>
                  <a:buNone/>
                </a:pPr>
                <a:r>
                  <a:rPr lang="zh-CN" altLang="en-US" sz="1600" b="1"/>
                  <a:t>作业调度</a:t>
                </a:r>
              </a:p>
            </p:txBody>
          </p:sp>
          <p:sp>
            <p:nvSpPr>
              <p:cNvPr id="58407" name="Text Box 41"/>
              <p:cNvSpPr txBox="1">
                <a:spLocks noChangeArrowheads="1"/>
              </p:cNvSpPr>
              <p:nvPr/>
            </p:nvSpPr>
            <p:spPr bwMode="auto">
              <a:xfrm>
                <a:off x="2727" y="2922"/>
                <a:ext cx="9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1600" b="1"/>
                  <a:t>作业控制进程</a:t>
                </a:r>
              </a:p>
            </p:txBody>
          </p:sp>
        </p:grpSp>
        <p:sp>
          <p:nvSpPr>
            <p:cNvPr id="58379" name="Line 42"/>
            <p:cNvSpPr>
              <a:spLocks noChangeShapeType="1"/>
            </p:cNvSpPr>
            <p:nvPr/>
          </p:nvSpPr>
          <p:spPr bwMode="auto">
            <a:xfrm>
              <a:off x="3788" y="3774"/>
              <a:ext cx="313"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43"/>
          <p:cNvGrpSpPr>
            <a:grpSpLocks/>
          </p:cNvGrpSpPr>
          <p:nvPr/>
        </p:nvGrpSpPr>
        <p:grpSpPr bwMode="auto">
          <a:xfrm>
            <a:off x="3719513" y="3762375"/>
            <a:ext cx="2667000" cy="474663"/>
            <a:chOff x="2343" y="2370"/>
            <a:chExt cx="1680" cy="299"/>
          </a:xfrm>
        </p:grpSpPr>
        <p:sp>
          <p:nvSpPr>
            <p:cNvPr id="58375" name="AutoShape 44"/>
            <p:cNvSpPr>
              <a:spLocks noChangeArrowheads="1"/>
            </p:cNvSpPr>
            <p:nvPr/>
          </p:nvSpPr>
          <p:spPr bwMode="auto">
            <a:xfrm>
              <a:off x="2343" y="2370"/>
              <a:ext cx="1680" cy="288"/>
            </a:xfrm>
            <a:prstGeom prst="wedgeEllipseCallout">
              <a:avLst>
                <a:gd name="adj1" fmla="val -62319"/>
                <a:gd name="adj2" fmla="val 362847"/>
              </a:avLst>
            </a:prstGeom>
            <a:solidFill>
              <a:srgbClr val="FFCC00"/>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在高速共享设备上</a:t>
              </a:r>
            </a:p>
          </p:txBody>
        </p:sp>
        <p:sp>
          <p:nvSpPr>
            <p:cNvPr id="58376" name="AutoShape 45"/>
            <p:cNvSpPr>
              <a:spLocks noChangeArrowheads="1"/>
            </p:cNvSpPr>
            <p:nvPr/>
          </p:nvSpPr>
          <p:spPr bwMode="auto">
            <a:xfrm>
              <a:off x="2343" y="2379"/>
              <a:ext cx="1680" cy="288"/>
            </a:xfrm>
            <a:prstGeom prst="wedgeEllipseCallout">
              <a:avLst>
                <a:gd name="adj1" fmla="val 63630"/>
                <a:gd name="adj2" fmla="val 350000"/>
              </a:avLst>
            </a:prstGeom>
            <a:solidFill>
              <a:srgbClr val="FFCC00"/>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在高速共享设备上</a:t>
              </a:r>
            </a:p>
          </p:txBody>
        </p:sp>
        <p:sp>
          <p:nvSpPr>
            <p:cNvPr id="58377" name="Rectangle 46"/>
            <p:cNvSpPr>
              <a:spLocks noChangeArrowheads="1"/>
            </p:cNvSpPr>
            <p:nvPr/>
          </p:nvSpPr>
          <p:spPr bwMode="auto">
            <a:xfrm>
              <a:off x="2880" y="2624"/>
              <a:ext cx="318" cy="45"/>
            </a:xfrm>
            <a:prstGeom prst="rect">
              <a:avLst/>
            </a:prstGeom>
            <a:solidFill>
              <a:srgbClr val="FFCC00"/>
            </a:solidFill>
            <a:ln w="9525">
              <a:solidFill>
                <a:srgbClr val="FFCC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60419" name="Rectangle 3"/>
          <p:cNvSpPr>
            <a:spLocks noGrp="1" noChangeArrowheads="1"/>
          </p:cNvSpPr>
          <p:nvPr>
            <p:ph type="body" idx="1"/>
          </p:nvPr>
        </p:nvSpPr>
        <p:spPr>
          <a:xfrm>
            <a:off x="381000" y="1173163"/>
            <a:ext cx="8458200" cy="5029200"/>
          </a:xfrm>
        </p:spPr>
        <p:txBody>
          <a:bodyPr/>
          <a:lstStyle/>
          <a:p>
            <a:pPr marL="193675" indent="-193675" eaLnBrk="1" hangingPunct="1">
              <a:lnSpc>
                <a:spcPct val="110000"/>
              </a:lnSpc>
              <a:spcBef>
                <a:spcPct val="25000"/>
              </a:spcBef>
              <a:buFontTx/>
              <a:buNone/>
            </a:pPr>
            <a:r>
              <a:rPr lang="en-US" altLang="zh-CN" b="1">
                <a:solidFill>
                  <a:srgbClr val="0033CC"/>
                </a:solidFill>
              </a:rPr>
              <a:t>2.3 </a:t>
            </a:r>
            <a:r>
              <a:rPr lang="zh-CN" altLang="en-US" b="1">
                <a:solidFill>
                  <a:srgbClr val="0033CC"/>
                </a:solidFill>
              </a:rPr>
              <a:t>作业的建立</a:t>
            </a:r>
          </a:p>
          <a:p>
            <a:pPr marL="193675" indent="-193675" eaLnBrk="1" hangingPunct="1">
              <a:lnSpc>
                <a:spcPct val="110000"/>
              </a:lnSpc>
              <a:spcBef>
                <a:spcPct val="25000"/>
              </a:spcBef>
              <a:buFontTx/>
              <a:buNone/>
            </a:pPr>
            <a:r>
              <a:rPr lang="en-US" altLang="zh-CN" sz="2800" b="1">
                <a:solidFill>
                  <a:srgbClr val="008000"/>
                </a:solidFill>
              </a:rPr>
              <a:t>2.3.1 </a:t>
            </a:r>
            <a:r>
              <a:rPr lang="zh-CN" altLang="en-US" sz="2800" b="1">
                <a:solidFill>
                  <a:srgbClr val="008000"/>
                </a:solidFill>
              </a:rPr>
              <a:t>作业输入方式</a:t>
            </a:r>
          </a:p>
          <a:p>
            <a:pPr marL="669925" lvl="1" eaLnBrk="1" hangingPunct="1">
              <a:lnSpc>
                <a:spcPct val="110000"/>
              </a:lnSpc>
              <a:spcBef>
                <a:spcPct val="25000"/>
              </a:spcBef>
              <a:buFontTx/>
              <a:buBlip>
                <a:blip r:embed="rId3"/>
              </a:buBlip>
            </a:pPr>
            <a:r>
              <a:rPr lang="en-US" altLang="zh-CN" sz="2400" b="1"/>
              <a:t>SPOOLING</a:t>
            </a:r>
            <a:r>
              <a:rPr lang="zh-CN" altLang="en-US" sz="2400" b="1"/>
              <a:t>系统工作原理</a:t>
            </a:r>
          </a:p>
          <a:p>
            <a:pPr marL="1057275" lvl="2" indent="-196850" eaLnBrk="1" hangingPunct="1">
              <a:lnSpc>
                <a:spcPct val="110000"/>
              </a:lnSpc>
              <a:spcBef>
                <a:spcPct val="25000"/>
              </a:spcBef>
              <a:buFontTx/>
              <a:buBlip>
                <a:blip r:embed="rId4"/>
              </a:buBlip>
            </a:pPr>
            <a:r>
              <a:rPr lang="zh-CN" altLang="en-US" sz="2000" b="1"/>
              <a:t>作业执行前用慢速设备将作业预先输入到后援存储器（如磁盘、磁鼓，称为输入井）中，称为</a:t>
            </a:r>
            <a:r>
              <a:rPr lang="zh-CN" altLang="en-US" sz="2000" b="1" u="sng"/>
              <a:t>预输入</a:t>
            </a:r>
          </a:p>
          <a:p>
            <a:pPr marL="1057275" lvl="2" indent="-196850" eaLnBrk="1" hangingPunct="1">
              <a:lnSpc>
                <a:spcPct val="110000"/>
              </a:lnSpc>
              <a:spcBef>
                <a:spcPct val="25000"/>
              </a:spcBef>
              <a:buFontTx/>
              <a:buBlip>
                <a:blip r:embed="rId4"/>
              </a:buBlip>
            </a:pPr>
            <a:r>
              <a:rPr lang="zh-CN" altLang="en-US" sz="2000" b="1"/>
              <a:t>作业运行后，使用数据时，从输入井中取出</a:t>
            </a:r>
          </a:p>
          <a:p>
            <a:pPr marL="1057275" lvl="2" indent="-196850" eaLnBrk="1" hangingPunct="1">
              <a:lnSpc>
                <a:spcPct val="110000"/>
              </a:lnSpc>
              <a:spcBef>
                <a:spcPct val="25000"/>
              </a:spcBef>
              <a:buFontTx/>
              <a:buBlip>
                <a:blip r:embed="rId4"/>
              </a:buBlip>
            </a:pPr>
            <a:r>
              <a:rPr lang="zh-CN" altLang="en-US" sz="2000" b="1"/>
              <a:t>作业执行不必直接启动外设输出数据，只需将这些数据写入输出井中</a:t>
            </a:r>
          </a:p>
          <a:p>
            <a:pPr marL="1057275" lvl="2" indent="-196850" eaLnBrk="1" hangingPunct="1">
              <a:lnSpc>
                <a:spcPct val="110000"/>
              </a:lnSpc>
              <a:spcBef>
                <a:spcPct val="25000"/>
              </a:spcBef>
              <a:buFontTx/>
              <a:buBlip>
                <a:blip r:embed="rId4"/>
              </a:buBlip>
            </a:pPr>
            <a:r>
              <a:rPr lang="zh-CN" altLang="en-US" sz="2000" b="1"/>
              <a:t>作业全部运行完毕，再由外设输出全部数据和信息，称为</a:t>
            </a:r>
            <a:r>
              <a:rPr lang="zh-CN" altLang="en-US" sz="2000" b="1" u="sng"/>
              <a:t>缓输出</a:t>
            </a:r>
          </a:p>
          <a:p>
            <a:pPr marL="669925" lvl="1" eaLnBrk="1" hangingPunct="1">
              <a:lnSpc>
                <a:spcPct val="110000"/>
              </a:lnSpc>
              <a:spcBef>
                <a:spcPct val="25000"/>
              </a:spcBef>
              <a:buFontTx/>
              <a:buBlip>
                <a:blip r:embed="rId3"/>
              </a:buBlip>
            </a:pPr>
            <a:r>
              <a:rPr lang="zh-CN" altLang="en-US" sz="2400" b="1">
                <a:solidFill>
                  <a:srgbClr val="FF0000"/>
                </a:solidFill>
              </a:rPr>
              <a:t>实现了对作业输入、组织调度和输出的统一管理</a:t>
            </a:r>
          </a:p>
          <a:p>
            <a:pPr marL="669925" lvl="1" eaLnBrk="1" hangingPunct="1">
              <a:lnSpc>
                <a:spcPct val="110000"/>
              </a:lnSpc>
              <a:spcBef>
                <a:spcPct val="25000"/>
              </a:spcBef>
              <a:buFontTx/>
              <a:buBlip>
                <a:blip r:embed="rId3"/>
              </a:buBlip>
            </a:pPr>
            <a:r>
              <a:rPr lang="zh-CN" altLang="en-US" sz="2400" b="1"/>
              <a:t>使外设在</a:t>
            </a:r>
            <a:r>
              <a:rPr lang="en-US" altLang="zh-CN" sz="2400" b="1"/>
              <a:t>CPU</a:t>
            </a:r>
            <a:r>
              <a:rPr lang="zh-CN" altLang="en-US" sz="2400" b="1"/>
              <a:t>直接控制下，与</a:t>
            </a:r>
            <a:r>
              <a:rPr lang="en-US" altLang="zh-CN" sz="2400" b="1"/>
              <a:t>CPU</a:t>
            </a:r>
            <a:r>
              <a:rPr lang="zh-CN" altLang="en-US" sz="2400" b="1"/>
              <a:t>并行工作（假脱机）</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9219" name="Rectangle 3"/>
          <p:cNvSpPr>
            <a:spLocks noGrp="1" noChangeArrowheads="1"/>
          </p:cNvSpPr>
          <p:nvPr>
            <p:ph type="body" idx="1"/>
          </p:nvPr>
        </p:nvSpPr>
        <p:spPr>
          <a:xfrm>
            <a:off x="685800" y="1133475"/>
            <a:ext cx="7848600" cy="5029200"/>
          </a:xfrm>
        </p:spPr>
        <p:txBody>
          <a:bodyPr/>
          <a:lstStyle/>
          <a:p>
            <a:pPr eaLnBrk="1" hangingPunct="1">
              <a:lnSpc>
                <a:spcPct val="105000"/>
              </a:lnSpc>
              <a:buFontTx/>
              <a:buNone/>
            </a:pPr>
            <a:r>
              <a:rPr lang="en-US" altLang="zh-CN" sz="4000" b="1">
                <a:solidFill>
                  <a:schemeClr val="accent2"/>
                </a:solidFill>
              </a:rPr>
              <a:t>2.1 </a:t>
            </a:r>
            <a:r>
              <a:rPr lang="zh-CN" altLang="en-US" sz="4000" b="1">
                <a:solidFill>
                  <a:schemeClr val="accent2"/>
                </a:solidFill>
              </a:rPr>
              <a:t>程序的启动和结束</a:t>
            </a:r>
          </a:p>
          <a:p>
            <a:pPr eaLnBrk="1" hangingPunct="1">
              <a:lnSpc>
                <a:spcPct val="105000"/>
              </a:lnSpc>
              <a:buFontTx/>
              <a:buNone/>
            </a:pPr>
            <a:r>
              <a:rPr lang="en-US" altLang="zh-CN" sz="3600" b="1">
                <a:solidFill>
                  <a:srgbClr val="008000"/>
                </a:solidFill>
              </a:rPr>
              <a:t>2.1.1 </a:t>
            </a:r>
            <a:r>
              <a:rPr lang="zh-CN" altLang="en-US" sz="3600" b="1">
                <a:solidFill>
                  <a:srgbClr val="008000"/>
                </a:solidFill>
              </a:rPr>
              <a:t>程序的启动</a:t>
            </a:r>
            <a:endParaRPr lang="zh-CN" altLang="en-US" sz="3600" b="1">
              <a:solidFill>
                <a:srgbClr val="FF3300"/>
              </a:solidFill>
            </a:endParaRPr>
          </a:p>
          <a:p>
            <a:pPr eaLnBrk="1" hangingPunct="1">
              <a:lnSpc>
                <a:spcPct val="105000"/>
              </a:lnSpc>
              <a:buFontTx/>
              <a:buBlip>
                <a:blip r:embed="rId3"/>
              </a:buBlip>
            </a:pPr>
            <a:r>
              <a:rPr lang="zh-CN" altLang="en-US" b="1"/>
              <a:t>第一种方式：命令方式</a:t>
            </a:r>
          </a:p>
          <a:p>
            <a:pPr marL="939800" lvl="1" indent="-482600" eaLnBrk="1" hangingPunct="1">
              <a:lnSpc>
                <a:spcPct val="105000"/>
              </a:lnSpc>
              <a:buFontTx/>
              <a:buBlip>
                <a:blip r:embed="rId4"/>
              </a:buBlip>
            </a:pPr>
            <a:r>
              <a:rPr lang="zh-CN" altLang="en-US" b="1"/>
              <a:t>命令提示符下输入程序名和参数，回车</a:t>
            </a:r>
          </a:p>
          <a:p>
            <a:pPr marL="1282700" lvl="2" eaLnBrk="1" hangingPunct="1">
              <a:lnSpc>
                <a:spcPct val="105000"/>
              </a:lnSpc>
              <a:buFontTx/>
              <a:buNone/>
            </a:pPr>
            <a:r>
              <a:rPr lang="zh-CN" altLang="en-US" b="1"/>
              <a:t>命令提示符：</a:t>
            </a:r>
            <a:r>
              <a:rPr lang="en-US" altLang="zh-CN" b="1"/>
              <a:t>c&gt;</a:t>
            </a:r>
            <a:r>
              <a:rPr lang="zh-CN" altLang="en-US" b="1"/>
              <a:t>，</a:t>
            </a:r>
            <a:r>
              <a:rPr lang="en-US" altLang="zh-CN" b="1"/>
              <a:t>$</a:t>
            </a:r>
            <a:r>
              <a:rPr lang="zh-CN" altLang="en-US" b="1"/>
              <a:t>，</a:t>
            </a:r>
            <a:r>
              <a:rPr lang="en-US" altLang="zh-CN" b="1"/>
              <a:t>%</a:t>
            </a:r>
          </a:p>
          <a:p>
            <a:pPr marL="939800" lvl="1" indent="-482600" eaLnBrk="1" hangingPunct="1">
              <a:lnSpc>
                <a:spcPct val="105000"/>
              </a:lnSpc>
              <a:buFontTx/>
              <a:buBlip>
                <a:blip r:embed="rId4"/>
              </a:buBlip>
            </a:pPr>
            <a:r>
              <a:rPr lang="zh-CN" altLang="en-US" b="1"/>
              <a:t>命令解释程序 </a:t>
            </a:r>
          </a:p>
          <a:p>
            <a:pPr marL="1282700" lvl="2" eaLnBrk="1" hangingPunct="1">
              <a:lnSpc>
                <a:spcPct val="105000"/>
              </a:lnSpc>
              <a:buFontTx/>
              <a:buNone/>
            </a:pPr>
            <a:r>
              <a:rPr lang="en-US" altLang="zh-CN" b="1"/>
              <a:t>command.com    </a:t>
            </a:r>
            <a:r>
              <a:rPr lang="zh-CN" altLang="en-US" b="1"/>
              <a:t>（根目录下）</a:t>
            </a:r>
          </a:p>
          <a:p>
            <a:pPr marL="1282700" lvl="2" eaLnBrk="1" hangingPunct="1">
              <a:lnSpc>
                <a:spcPct val="105000"/>
              </a:lnSpc>
              <a:buFontTx/>
              <a:buNone/>
            </a:pPr>
            <a:r>
              <a:rPr lang="en-US" altLang="zh-CN" b="1"/>
              <a:t>SHELL          </a:t>
            </a:r>
            <a:r>
              <a:rPr lang="zh-CN" altLang="en-US" b="1"/>
              <a:t>（</a:t>
            </a:r>
            <a:r>
              <a:rPr lang="en-US" altLang="zh-CN" b="1"/>
              <a:t>BSH</a:t>
            </a:r>
            <a:r>
              <a:rPr lang="zh-CN" altLang="en-US" b="1"/>
              <a:t>，</a:t>
            </a:r>
            <a:r>
              <a:rPr lang="en-US" altLang="zh-CN" b="1"/>
              <a:t>CSH</a:t>
            </a:r>
            <a:r>
              <a:rPr lang="zh-CN" altLang="en-US" b="1"/>
              <a:t>，</a:t>
            </a:r>
            <a:r>
              <a:rPr lang="en-US" altLang="zh-CN" b="1"/>
              <a:t>KSH…</a:t>
            </a:r>
            <a:r>
              <a:rPr lang="zh-CN" altLang="en-US" b="1"/>
              <a:t>）</a:t>
            </a:r>
          </a:p>
          <a:p>
            <a:pPr marL="1282700" lvl="2" eaLnBrk="1" hangingPunct="1">
              <a:lnSpc>
                <a:spcPct val="105000"/>
              </a:lnSpc>
              <a:buFontTx/>
              <a:buNone/>
            </a:pPr>
            <a:r>
              <a:rPr lang="en-US" altLang="zh-CN" b="1"/>
              <a:t>Windows</a:t>
            </a:r>
            <a:r>
              <a:rPr lang="zh-CN" altLang="en-US" b="1"/>
              <a:t>：窗口菜单显示和鼠标操作</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62467" name="Rectangle 3"/>
          <p:cNvSpPr>
            <a:spLocks noGrp="1" noChangeArrowheads="1"/>
          </p:cNvSpPr>
          <p:nvPr>
            <p:ph type="body" idx="1"/>
          </p:nvPr>
        </p:nvSpPr>
        <p:spPr>
          <a:xfrm>
            <a:off x="381000" y="1187450"/>
            <a:ext cx="8078788" cy="3289300"/>
          </a:xfrm>
        </p:spPr>
        <p:txBody>
          <a:bodyPr/>
          <a:lstStyle/>
          <a:p>
            <a:pPr marL="193675" indent="-193675" eaLnBrk="1" hangingPunct="1">
              <a:lnSpc>
                <a:spcPct val="110000"/>
              </a:lnSpc>
              <a:spcBef>
                <a:spcPct val="25000"/>
              </a:spcBef>
              <a:buFontTx/>
              <a:buNone/>
            </a:pPr>
            <a:r>
              <a:rPr lang="en-US" altLang="zh-CN" sz="3600" b="1">
                <a:solidFill>
                  <a:srgbClr val="0033CC"/>
                </a:solidFill>
              </a:rPr>
              <a:t>2.3 </a:t>
            </a:r>
            <a:r>
              <a:rPr lang="zh-CN" altLang="en-US" sz="3600" b="1">
                <a:solidFill>
                  <a:srgbClr val="0033CC"/>
                </a:solidFill>
              </a:rPr>
              <a:t>作业的建立</a:t>
            </a:r>
          </a:p>
          <a:p>
            <a:pPr marL="193675" indent="-193675" eaLnBrk="1" hangingPunct="1">
              <a:lnSpc>
                <a:spcPct val="110000"/>
              </a:lnSpc>
              <a:spcBef>
                <a:spcPct val="25000"/>
              </a:spcBef>
              <a:buFontTx/>
              <a:buNone/>
            </a:pPr>
            <a:r>
              <a:rPr lang="en-US" altLang="zh-CN" b="1">
                <a:solidFill>
                  <a:srgbClr val="008000"/>
                </a:solidFill>
              </a:rPr>
              <a:t>2.3.1 </a:t>
            </a:r>
            <a:r>
              <a:rPr lang="zh-CN" altLang="en-US" b="1">
                <a:solidFill>
                  <a:srgbClr val="008000"/>
                </a:solidFill>
              </a:rPr>
              <a:t>作业输入方式</a:t>
            </a:r>
          </a:p>
          <a:p>
            <a:pPr marL="669925" lvl="1" eaLnBrk="1" hangingPunct="1">
              <a:lnSpc>
                <a:spcPct val="110000"/>
              </a:lnSpc>
              <a:spcBef>
                <a:spcPct val="25000"/>
              </a:spcBef>
              <a:buFontTx/>
              <a:buBlip>
                <a:blip r:embed="rId3"/>
              </a:buBlip>
            </a:pPr>
            <a:r>
              <a:rPr lang="zh-CN" altLang="en-US" b="1"/>
              <a:t>网络输入方式：当用户需要在计算机网络中某一台主机上输入的信息传送到同一网络中的另一台主机上进行操作或执行时，即构成网络输入方式。</a:t>
            </a:r>
          </a:p>
        </p:txBody>
      </p:sp>
      <p:grpSp>
        <p:nvGrpSpPr>
          <p:cNvPr id="62468" name="Group 4"/>
          <p:cNvGrpSpPr>
            <a:grpSpLocks/>
          </p:cNvGrpSpPr>
          <p:nvPr/>
        </p:nvGrpSpPr>
        <p:grpSpPr bwMode="auto">
          <a:xfrm>
            <a:off x="1692275" y="5013325"/>
            <a:ext cx="5543550" cy="974725"/>
            <a:chOff x="1066" y="3339"/>
            <a:chExt cx="2725" cy="433"/>
          </a:xfrm>
        </p:grpSpPr>
        <p:pic>
          <p:nvPicPr>
            <p:cNvPr id="62469" name="Picture 5" descr="CFGANI"/>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66" y="3339"/>
              <a:ext cx="1821"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6" descr="CFGANI"/>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flipH="1">
              <a:off x="2022" y="3346"/>
              <a:ext cx="1769"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64515" name="Rectangle 3"/>
          <p:cNvSpPr>
            <a:spLocks noGrp="1" noChangeArrowheads="1"/>
          </p:cNvSpPr>
          <p:nvPr>
            <p:ph type="body" idx="1"/>
          </p:nvPr>
        </p:nvSpPr>
        <p:spPr>
          <a:xfrm>
            <a:off x="434975" y="1219200"/>
            <a:ext cx="8458200" cy="1447800"/>
          </a:xfrm>
        </p:spPr>
        <p:txBody>
          <a:bodyPr/>
          <a:lstStyle/>
          <a:p>
            <a:pPr marL="193675" indent="-193675" eaLnBrk="1" hangingPunct="1">
              <a:lnSpc>
                <a:spcPct val="110000"/>
              </a:lnSpc>
              <a:spcBef>
                <a:spcPct val="25000"/>
              </a:spcBef>
              <a:buFontTx/>
              <a:buNone/>
            </a:pPr>
            <a:r>
              <a:rPr lang="en-US" altLang="zh-CN" sz="3600" b="1">
                <a:solidFill>
                  <a:srgbClr val="0033CC"/>
                </a:solidFill>
              </a:rPr>
              <a:t>2.3 </a:t>
            </a:r>
            <a:r>
              <a:rPr lang="zh-CN" altLang="en-US" sz="3600" b="1">
                <a:solidFill>
                  <a:srgbClr val="0033CC"/>
                </a:solidFill>
              </a:rPr>
              <a:t>作业的建立</a:t>
            </a:r>
          </a:p>
          <a:p>
            <a:pPr marL="193675" indent="-193675" eaLnBrk="1" hangingPunct="1">
              <a:lnSpc>
                <a:spcPct val="110000"/>
              </a:lnSpc>
              <a:spcBef>
                <a:spcPct val="25000"/>
              </a:spcBef>
              <a:buFontTx/>
              <a:buNone/>
            </a:pPr>
            <a:r>
              <a:rPr lang="en-US" altLang="zh-CN" b="1">
                <a:solidFill>
                  <a:srgbClr val="008000"/>
                </a:solidFill>
              </a:rPr>
              <a:t>2.3.1 </a:t>
            </a:r>
            <a:r>
              <a:rPr lang="zh-CN" altLang="en-US" b="1">
                <a:solidFill>
                  <a:srgbClr val="008000"/>
                </a:solidFill>
              </a:rPr>
              <a:t>作业输入方式</a:t>
            </a:r>
          </a:p>
        </p:txBody>
      </p:sp>
      <p:sp>
        <p:nvSpPr>
          <p:cNvPr id="155652" name="Text Box 4"/>
          <p:cNvSpPr txBox="1">
            <a:spLocks noChangeArrowheads="1"/>
          </p:cNvSpPr>
          <p:nvPr/>
        </p:nvSpPr>
        <p:spPr bwMode="auto">
          <a:xfrm>
            <a:off x="1371600" y="2719388"/>
            <a:ext cx="320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7350" indent="-3873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4"/>
              </a:buBlip>
            </a:pPr>
            <a:r>
              <a:rPr lang="zh-CN" altLang="en-US" sz="2800" b="1"/>
              <a:t>联机输入方式</a:t>
            </a:r>
          </a:p>
        </p:txBody>
      </p:sp>
      <p:sp>
        <p:nvSpPr>
          <p:cNvPr id="155653" name="Text Box 5"/>
          <p:cNvSpPr txBox="1">
            <a:spLocks noChangeArrowheads="1"/>
          </p:cNvSpPr>
          <p:nvPr/>
        </p:nvSpPr>
        <p:spPr bwMode="auto">
          <a:xfrm>
            <a:off x="1371600" y="3382963"/>
            <a:ext cx="320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7350" indent="-3873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4"/>
              </a:buBlip>
            </a:pPr>
            <a:r>
              <a:rPr lang="zh-CN" altLang="en-US" sz="2800" b="1"/>
              <a:t>脱机输入方式</a:t>
            </a:r>
          </a:p>
        </p:txBody>
      </p:sp>
      <p:sp>
        <p:nvSpPr>
          <p:cNvPr id="155654" name="Text Box 6"/>
          <p:cNvSpPr txBox="1">
            <a:spLocks noChangeArrowheads="1"/>
          </p:cNvSpPr>
          <p:nvPr/>
        </p:nvSpPr>
        <p:spPr bwMode="auto">
          <a:xfrm>
            <a:off x="1371600" y="3995738"/>
            <a:ext cx="320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7350" indent="-3873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4"/>
              </a:buBlip>
            </a:pPr>
            <a:r>
              <a:rPr lang="zh-CN" altLang="en-US" sz="2800" b="1"/>
              <a:t>直接耦合方式</a:t>
            </a:r>
          </a:p>
        </p:txBody>
      </p:sp>
      <p:sp>
        <p:nvSpPr>
          <p:cNvPr id="155655" name="Text Box 7"/>
          <p:cNvSpPr txBox="1">
            <a:spLocks noChangeArrowheads="1"/>
          </p:cNvSpPr>
          <p:nvPr/>
        </p:nvSpPr>
        <p:spPr bwMode="auto">
          <a:xfrm>
            <a:off x="1371600" y="4619625"/>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7350" indent="-3873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4"/>
              </a:buBlip>
            </a:pPr>
            <a:r>
              <a:rPr lang="en-US" altLang="zh-CN" sz="2800" b="1"/>
              <a:t> Spooling</a:t>
            </a:r>
            <a:r>
              <a:rPr lang="zh-CN" altLang="en-US" sz="2800" b="1"/>
              <a:t>方式</a:t>
            </a:r>
          </a:p>
        </p:txBody>
      </p:sp>
      <p:sp>
        <p:nvSpPr>
          <p:cNvPr id="155656" name="Text Box 8"/>
          <p:cNvSpPr txBox="1">
            <a:spLocks noChangeArrowheads="1"/>
          </p:cNvSpPr>
          <p:nvPr/>
        </p:nvSpPr>
        <p:spPr bwMode="auto">
          <a:xfrm>
            <a:off x="1371600" y="5278438"/>
            <a:ext cx="320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7350" indent="-3873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4"/>
              </a:buBlip>
            </a:pPr>
            <a:r>
              <a:rPr lang="zh-CN" altLang="en-US" sz="2800" b="1"/>
              <a:t>网络输入方式</a:t>
            </a:r>
          </a:p>
        </p:txBody>
      </p:sp>
      <p:graphicFrame>
        <p:nvGraphicFramePr>
          <p:cNvPr id="64521" name="Object 9"/>
          <p:cNvGraphicFramePr>
            <a:graphicFrameLocks noChangeAspect="1"/>
          </p:cNvGraphicFramePr>
          <p:nvPr/>
        </p:nvGraphicFramePr>
        <p:xfrm>
          <a:off x="5943600" y="4392613"/>
          <a:ext cx="2438400" cy="1363662"/>
        </p:xfrm>
        <a:graphic>
          <a:graphicData uri="http://schemas.openxmlformats.org/presentationml/2006/ole">
            <mc:AlternateContent xmlns:mc="http://schemas.openxmlformats.org/markup-compatibility/2006">
              <mc:Choice xmlns:v="urn:schemas-microsoft-com:vml" Requires="v">
                <p:oleObj spid="_x0000_s64524" name="剪辑" r:id="rId5" imgW="1466822" imgH="800010" progId="MS_ClipArt_Gallery.2">
                  <p:embed/>
                </p:oleObj>
              </mc:Choice>
              <mc:Fallback>
                <p:oleObj name="剪辑" r:id="rId5" imgW="1466822" imgH="800010" progId="MS_ClipArt_Gallery.2">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4392613"/>
                        <a:ext cx="2438400" cy="1363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5652"/>
                                        </p:tgtEl>
                                        <p:attrNameLst>
                                          <p:attrName>style.visibility</p:attrName>
                                        </p:attrNameLst>
                                      </p:cBhvr>
                                      <p:to>
                                        <p:strVal val="visible"/>
                                      </p:to>
                                    </p:set>
                                    <p:animEffect transition="in" filter="checkerboard(across)">
                                      <p:cBhvr>
                                        <p:cTn id="7" dur="500"/>
                                        <p:tgtEl>
                                          <p:spTgt spid="1556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5653"/>
                                        </p:tgtEl>
                                        <p:attrNameLst>
                                          <p:attrName>style.visibility</p:attrName>
                                        </p:attrNameLst>
                                      </p:cBhvr>
                                      <p:to>
                                        <p:strVal val="visible"/>
                                      </p:to>
                                    </p:set>
                                    <p:animEffect transition="in" filter="checkerboard(across)">
                                      <p:cBhvr>
                                        <p:cTn id="12" dur="500"/>
                                        <p:tgtEl>
                                          <p:spTgt spid="1556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55654"/>
                                        </p:tgtEl>
                                        <p:attrNameLst>
                                          <p:attrName>style.visibility</p:attrName>
                                        </p:attrNameLst>
                                      </p:cBhvr>
                                      <p:to>
                                        <p:strVal val="visible"/>
                                      </p:to>
                                    </p:set>
                                    <p:animEffect transition="in" filter="checkerboard(across)">
                                      <p:cBhvr>
                                        <p:cTn id="17" dur="500"/>
                                        <p:tgtEl>
                                          <p:spTgt spid="1556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55655"/>
                                        </p:tgtEl>
                                        <p:attrNameLst>
                                          <p:attrName>style.visibility</p:attrName>
                                        </p:attrNameLst>
                                      </p:cBhvr>
                                      <p:to>
                                        <p:strVal val="visible"/>
                                      </p:to>
                                    </p:set>
                                    <p:animEffect transition="in" filter="checkerboard(across)">
                                      <p:cBhvr>
                                        <p:cTn id="22" dur="500"/>
                                        <p:tgtEl>
                                          <p:spTgt spid="1556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55656"/>
                                        </p:tgtEl>
                                        <p:attrNameLst>
                                          <p:attrName>style.visibility</p:attrName>
                                        </p:attrNameLst>
                                      </p:cBhvr>
                                      <p:to>
                                        <p:strVal val="visible"/>
                                      </p:to>
                                    </p:set>
                                    <p:animEffect transition="in" filter="checkerboard(across)">
                                      <p:cBhvr>
                                        <p:cTn id="27" dur="500"/>
                                        <p:tgtEl>
                                          <p:spTgt spid="155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2" grpId="0" autoUpdateAnimBg="0"/>
      <p:bldP spid="155653" grpId="0" autoUpdateAnimBg="0"/>
      <p:bldP spid="155654" grpId="0" autoUpdateAnimBg="0"/>
      <p:bldP spid="155655" grpId="0" autoUpdateAnimBg="0"/>
      <p:bldP spid="155656"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66563" name="Rectangle 3"/>
          <p:cNvSpPr>
            <a:spLocks noGrp="1" noChangeArrowheads="1"/>
          </p:cNvSpPr>
          <p:nvPr>
            <p:ph type="body" idx="1"/>
          </p:nvPr>
        </p:nvSpPr>
        <p:spPr>
          <a:xfrm>
            <a:off x="381000" y="1141413"/>
            <a:ext cx="8512175" cy="5257800"/>
          </a:xfrm>
        </p:spPr>
        <p:txBody>
          <a:bodyPr/>
          <a:lstStyle/>
          <a:p>
            <a:pPr marL="193675" indent="-193675" eaLnBrk="1" hangingPunct="1">
              <a:lnSpc>
                <a:spcPct val="105000"/>
              </a:lnSpc>
              <a:buFontTx/>
              <a:buNone/>
            </a:pPr>
            <a:r>
              <a:rPr lang="en-US" altLang="zh-CN" b="1">
                <a:solidFill>
                  <a:srgbClr val="0033CC"/>
                </a:solidFill>
              </a:rPr>
              <a:t>2.3 </a:t>
            </a:r>
            <a:r>
              <a:rPr lang="zh-CN" altLang="en-US" b="1">
                <a:solidFill>
                  <a:srgbClr val="0033CC"/>
                </a:solidFill>
              </a:rPr>
              <a:t>作业的建立</a:t>
            </a:r>
          </a:p>
          <a:p>
            <a:pPr marL="193675" indent="-193675" eaLnBrk="1" hangingPunct="1">
              <a:lnSpc>
                <a:spcPct val="105000"/>
              </a:lnSpc>
              <a:buFontTx/>
              <a:buNone/>
            </a:pPr>
            <a:r>
              <a:rPr lang="en-US" altLang="zh-CN" sz="2800" b="1">
                <a:solidFill>
                  <a:srgbClr val="008000"/>
                </a:solidFill>
              </a:rPr>
              <a:t>2.3.2 JCB</a:t>
            </a:r>
            <a:r>
              <a:rPr lang="zh-CN" altLang="en-US" sz="2800" b="1">
                <a:solidFill>
                  <a:srgbClr val="008000"/>
                </a:solidFill>
              </a:rPr>
              <a:t>的建立</a:t>
            </a:r>
          </a:p>
          <a:p>
            <a:pPr marL="669925" lvl="1" eaLnBrk="1" hangingPunct="1">
              <a:lnSpc>
                <a:spcPct val="105000"/>
              </a:lnSpc>
              <a:buFontTx/>
              <a:buBlip>
                <a:blip r:embed="rId3"/>
              </a:buBlip>
            </a:pPr>
            <a:r>
              <a:rPr lang="en-US" altLang="zh-CN" sz="2400" b="1"/>
              <a:t>JCB</a:t>
            </a:r>
            <a:r>
              <a:rPr lang="zh-CN" altLang="en-US" sz="2400" b="1"/>
              <a:t>是在作业建立时系统根据作业说明书建立的</a:t>
            </a:r>
            <a:r>
              <a:rPr lang="en-US" altLang="zh-CN" sz="2400" b="1"/>
              <a:t>;</a:t>
            </a:r>
          </a:p>
          <a:p>
            <a:pPr marL="669925" lvl="1" eaLnBrk="1" hangingPunct="1">
              <a:lnSpc>
                <a:spcPct val="105000"/>
              </a:lnSpc>
              <a:buFontTx/>
              <a:buBlip>
                <a:blip r:embed="rId3"/>
              </a:buBlip>
            </a:pPr>
            <a:r>
              <a:rPr lang="zh-CN" altLang="en-US" sz="2400" b="1"/>
              <a:t>在</a:t>
            </a:r>
            <a:r>
              <a:rPr lang="zh-CN" altLang="en-US" sz="2400" b="1">
                <a:solidFill>
                  <a:srgbClr val="FF0000"/>
                </a:solidFill>
              </a:rPr>
              <a:t>运行过程中</a:t>
            </a:r>
            <a:r>
              <a:rPr lang="zh-CN" altLang="en-US" sz="2400" b="1"/>
              <a:t>，</a:t>
            </a:r>
            <a:r>
              <a:rPr lang="en-US" altLang="zh-CN" sz="2400" b="1"/>
              <a:t>JCB</a:t>
            </a:r>
            <a:r>
              <a:rPr lang="zh-CN" altLang="en-US" sz="2400" b="1"/>
              <a:t>是系统对作业进行</a:t>
            </a:r>
            <a:r>
              <a:rPr lang="zh-CN" altLang="en-US" sz="2400" b="1">
                <a:solidFill>
                  <a:srgbClr val="FF0000"/>
                </a:solidFill>
              </a:rPr>
              <a:t>管理</a:t>
            </a:r>
            <a:r>
              <a:rPr lang="zh-CN" altLang="en-US" sz="2400" b="1"/>
              <a:t>的必要信息。</a:t>
            </a:r>
          </a:p>
          <a:p>
            <a:pPr marL="1057275" lvl="2" indent="-196850" eaLnBrk="1" hangingPunct="1">
              <a:lnSpc>
                <a:spcPct val="105000"/>
              </a:lnSpc>
              <a:buFontTx/>
              <a:buBlip>
                <a:blip r:embed="rId4"/>
              </a:buBlip>
            </a:pPr>
            <a:r>
              <a:rPr lang="zh-CN" altLang="en-US" sz="2000" b="1"/>
              <a:t>作业名</a:t>
            </a:r>
          </a:p>
          <a:p>
            <a:pPr marL="1057275" lvl="2" indent="-196850" eaLnBrk="1" hangingPunct="1">
              <a:lnSpc>
                <a:spcPct val="105000"/>
              </a:lnSpc>
              <a:buFontTx/>
              <a:buBlip>
                <a:blip r:embed="rId4"/>
              </a:buBlip>
            </a:pPr>
            <a:r>
              <a:rPr lang="zh-CN" altLang="en-US" sz="2000" b="1"/>
              <a:t>估计执行时间</a:t>
            </a:r>
          </a:p>
          <a:p>
            <a:pPr marL="1057275" lvl="2" indent="-196850" eaLnBrk="1" hangingPunct="1">
              <a:lnSpc>
                <a:spcPct val="105000"/>
              </a:lnSpc>
              <a:buFontTx/>
              <a:buBlip>
                <a:blip r:embed="rId4"/>
              </a:buBlip>
            </a:pPr>
            <a:r>
              <a:rPr lang="zh-CN" altLang="en-US" sz="2000" b="1"/>
              <a:t>优先数（用于调度）</a:t>
            </a:r>
          </a:p>
          <a:p>
            <a:pPr marL="1057275" lvl="2" indent="-196850" eaLnBrk="1" hangingPunct="1">
              <a:lnSpc>
                <a:spcPct val="105000"/>
              </a:lnSpc>
              <a:buFontTx/>
              <a:buBlip>
                <a:blip r:embed="rId4"/>
              </a:buBlip>
            </a:pPr>
            <a:r>
              <a:rPr lang="zh-CN" altLang="en-US" sz="2000" b="1"/>
              <a:t>作业说明书文件名</a:t>
            </a:r>
          </a:p>
          <a:p>
            <a:pPr marL="1057275" lvl="2" indent="-196850" eaLnBrk="1" hangingPunct="1">
              <a:lnSpc>
                <a:spcPct val="105000"/>
              </a:lnSpc>
              <a:buFontTx/>
              <a:buBlip>
                <a:blip r:embed="rId4"/>
              </a:buBlip>
            </a:pPr>
            <a:r>
              <a:rPr lang="zh-CN" altLang="en-US" sz="2000" b="1"/>
              <a:t>程序类型（需调用的系统程序）</a:t>
            </a:r>
          </a:p>
          <a:p>
            <a:pPr marL="1057275" lvl="2" indent="-196850" eaLnBrk="1" hangingPunct="1">
              <a:lnSpc>
                <a:spcPct val="105000"/>
              </a:lnSpc>
              <a:buFontTx/>
              <a:buBlip>
                <a:blip r:embed="rId4"/>
              </a:buBlip>
            </a:pPr>
            <a:r>
              <a:rPr lang="zh-CN" altLang="en-US" sz="2000" b="1"/>
              <a:t>资源要求（静态，或中间可以随作业步变化）</a:t>
            </a:r>
          </a:p>
          <a:p>
            <a:pPr marL="1057275" lvl="2" indent="-196850" eaLnBrk="1" hangingPunct="1">
              <a:lnSpc>
                <a:spcPct val="105000"/>
              </a:lnSpc>
              <a:buFontTx/>
              <a:buBlip>
                <a:blip r:embed="rId4"/>
              </a:buBlip>
            </a:pPr>
            <a:r>
              <a:rPr lang="zh-CN" altLang="en-US" sz="2000" b="1"/>
              <a:t>作业状态（提交、后备、执行、完成）</a:t>
            </a:r>
          </a:p>
          <a:p>
            <a:pPr marL="669925" lvl="1" eaLnBrk="1" hangingPunct="1">
              <a:lnSpc>
                <a:spcPct val="105000"/>
              </a:lnSpc>
              <a:buFontTx/>
              <a:buBlip>
                <a:blip r:embed="rId3"/>
              </a:buBlip>
            </a:pPr>
            <a:r>
              <a:rPr lang="zh-CN" altLang="en-US" sz="2400" b="1"/>
              <a:t>作业的建立过程，包括作业的输入和</a:t>
            </a:r>
            <a:r>
              <a:rPr lang="zh-CN" altLang="en-US" sz="2400" b="1">
                <a:solidFill>
                  <a:schemeClr val="tx2"/>
                </a:solidFill>
              </a:rPr>
              <a:t>作业</a:t>
            </a:r>
            <a:r>
              <a:rPr lang="en-US" altLang="zh-CN" sz="2400" b="1">
                <a:solidFill>
                  <a:schemeClr val="tx2"/>
                </a:solidFill>
              </a:rPr>
              <a:t>JCB</a:t>
            </a:r>
            <a:r>
              <a:rPr lang="zh-CN" altLang="en-US" sz="2400" b="1">
                <a:solidFill>
                  <a:schemeClr val="tx2"/>
                </a:solidFill>
              </a:rPr>
              <a:t>的建立</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68611" name="Rectangle 3"/>
          <p:cNvSpPr>
            <a:spLocks noGrp="1" noChangeArrowheads="1"/>
          </p:cNvSpPr>
          <p:nvPr>
            <p:ph type="body" idx="1"/>
          </p:nvPr>
        </p:nvSpPr>
        <p:spPr>
          <a:xfrm>
            <a:off x="381000" y="1219200"/>
            <a:ext cx="8382000" cy="4802188"/>
          </a:xfrm>
        </p:spPr>
        <p:txBody>
          <a:bodyPr/>
          <a:lstStyle/>
          <a:p>
            <a:pPr marL="193675" indent="-193675" eaLnBrk="1" hangingPunct="1">
              <a:lnSpc>
                <a:spcPct val="110000"/>
              </a:lnSpc>
              <a:spcBef>
                <a:spcPct val="25000"/>
              </a:spcBef>
              <a:buFontTx/>
              <a:buNone/>
            </a:pPr>
            <a:r>
              <a:rPr lang="en-US" altLang="zh-CN" b="1">
                <a:solidFill>
                  <a:srgbClr val="0033CC"/>
                </a:solidFill>
              </a:rPr>
              <a:t>2.4 </a:t>
            </a:r>
            <a:r>
              <a:rPr lang="zh-CN" altLang="en-US" b="1">
                <a:solidFill>
                  <a:srgbClr val="0033CC"/>
                </a:solidFill>
              </a:rPr>
              <a:t>用户接口</a:t>
            </a:r>
          </a:p>
          <a:p>
            <a:pPr marL="669925" lvl="1" eaLnBrk="1" hangingPunct="1">
              <a:lnSpc>
                <a:spcPct val="110000"/>
              </a:lnSpc>
              <a:spcBef>
                <a:spcPct val="25000"/>
              </a:spcBef>
              <a:buFontTx/>
              <a:buBlip>
                <a:blip r:embed="rId3"/>
              </a:buBlip>
            </a:pPr>
            <a:r>
              <a:rPr lang="zh-CN" altLang="en-US" b="1"/>
              <a:t>程序级接口</a:t>
            </a:r>
            <a:r>
              <a:rPr lang="en-US" altLang="zh-CN" b="1"/>
              <a:t>——</a:t>
            </a:r>
            <a:r>
              <a:rPr lang="zh-CN" altLang="en-US" b="1"/>
              <a:t>系统为用户在程序一级提供有关服务而设置，由一组</a:t>
            </a:r>
            <a:r>
              <a:rPr lang="zh-CN" altLang="en-US" b="1">
                <a:solidFill>
                  <a:srgbClr val="FF0000"/>
                </a:solidFill>
              </a:rPr>
              <a:t>系统调用</a:t>
            </a:r>
            <a:r>
              <a:rPr lang="zh-CN" altLang="en-US" b="1"/>
              <a:t>命令组成</a:t>
            </a:r>
          </a:p>
          <a:p>
            <a:pPr marL="1160463" lvl="2" indent="-300038" eaLnBrk="1" hangingPunct="1">
              <a:lnSpc>
                <a:spcPct val="110000"/>
              </a:lnSpc>
              <a:spcBef>
                <a:spcPct val="25000"/>
              </a:spcBef>
              <a:buFontTx/>
              <a:buBlip>
                <a:blip r:embed="rId4"/>
              </a:buBlip>
            </a:pPr>
            <a:r>
              <a:rPr lang="zh-CN" altLang="en-US" sz="2800" b="1"/>
              <a:t>负责管理和控制运行的程序</a:t>
            </a:r>
          </a:p>
          <a:p>
            <a:pPr marL="1160463" lvl="2" indent="-300038" eaLnBrk="1" hangingPunct="1">
              <a:lnSpc>
                <a:spcPct val="110000"/>
              </a:lnSpc>
              <a:spcBef>
                <a:spcPct val="25000"/>
              </a:spcBef>
              <a:buFontTx/>
              <a:buBlip>
                <a:blip r:embed="rId4"/>
              </a:buBlip>
            </a:pPr>
            <a:r>
              <a:rPr lang="zh-CN" altLang="en-US" sz="2800" b="1"/>
              <a:t>应用程序调用操作系统的机制，实现应用程序不能实现的功能</a:t>
            </a:r>
            <a:endParaRPr lang="en-US" altLang="zh-CN" sz="2800" b="1"/>
          </a:p>
          <a:p>
            <a:pPr marL="1160463" lvl="2" indent="-300038" eaLnBrk="1" hangingPunct="1">
              <a:lnSpc>
                <a:spcPct val="110000"/>
              </a:lnSpc>
              <a:spcBef>
                <a:spcPct val="25000"/>
              </a:spcBef>
              <a:buFontTx/>
              <a:buBlip>
                <a:blip r:embed="rId4"/>
              </a:buBlip>
            </a:pPr>
            <a:r>
              <a:rPr lang="zh-CN" altLang="en-US" sz="2800" b="1"/>
              <a:t>在这些程序与系统控制的资源和提供的服务间实现交互作用</a:t>
            </a:r>
          </a:p>
          <a:p>
            <a:pPr marL="1160463" lvl="2" indent="-300038" eaLnBrk="1" hangingPunct="1">
              <a:lnSpc>
                <a:spcPct val="110000"/>
              </a:lnSpc>
              <a:spcBef>
                <a:spcPct val="25000"/>
              </a:spcBef>
              <a:buFontTx/>
              <a:buBlip>
                <a:blip r:embed="rId4"/>
              </a:buBlip>
            </a:pPr>
            <a:r>
              <a:rPr lang="zh-CN" altLang="en-US" sz="2800" b="1"/>
              <a:t>用汇编语言：在程序中直接用系统调用命令</a:t>
            </a:r>
          </a:p>
          <a:p>
            <a:pPr marL="1160463" lvl="2" indent="-300038" eaLnBrk="1" hangingPunct="1">
              <a:lnSpc>
                <a:spcPct val="110000"/>
              </a:lnSpc>
              <a:spcBef>
                <a:spcPct val="25000"/>
              </a:spcBef>
              <a:buFontTx/>
              <a:buBlip>
                <a:blip r:embed="rId4"/>
              </a:buBlip>
            </a:pPr>
            <a:r>
              <a:rPr lang="zh-CN" altLang="en-US" sz="2800" b="1"/>
              <a:t>用高级语言：可在编程时使用过程调用语句</a:t>
            </a:r>
          </a:p>
        </p:txBody>
      </p:sp>
      <p:grpSp>
        <p:nvGrpSpPr>
          <p:cNvPr id="2" name="Group 4"/>
          <p:cNvGrpSpPr>
            <a:grpSpLocks/>
          </p:cNvGrpSpPr>
          <p:nvPr/>
        </p:nvGrpSpPr>
        <p:grpSpPr bwMode="auto">
          <a:xfrm>
            <a:off x="3059113" y="2101850"/>
            <a:ext cx="5848350" cy="4208463"/>
            <a:chOff x="2697" y="1329"/>
            <a:chExt cx="3684" cy="2651"/>
          </a:xfrm>
        </p:grpSpPr>
        <p:sp>
          <p:nvSpPr>
            <p:cNvPr id="68613" name="Text Box 5"/>
            <p:cNvSpPr txBox="1">
              <a:spLocks noChangeArrowheads="1"/>
            </p:cNvSpPr>
            <p:nvPr/>
          </p:nvSpPr>
          <p:spPr bwMode="auto">
            <a:xfrm>
              <a:off x="3342" y="1329"/>
              <a:ext cx="3039" cy="25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FFFF00"/>
                  </a:solidFill>
                </a:rPr>
                <a:t>void main()</a:t>
              </a:r>
            </a:p>
            <a:p>
              <a:pPr eaLnBrk="1" hangingPunct="1">
                <a:spcBef>
                  <a:spcPct val="0"/>
                </a:spcBef>
                <a:buFontTx/>
                <a:buNone/>
              </a:pPr>
              <a:r>
                <a:rPr lang="en-US" altLang="zh-CN" sz="2400" b="1">
                  <a:solidFill>
                    <a:srgbClr val="FFFF00"/>
                  </a:solidFill>
                </a:rPr>
                <a:t>{ int i; </a:t>
              </a:r>
              <a:br>
                <a:rPr lang="en-US" altLang="zh-CN" sz="2400" b="1">
                  <a:solidFill>
                    <a:srgbClr val="FFFF00"/>
                  </a:solidFill>
                </a:rPr>
              </a:br>
              <a:r>
                <a:rPr lang="en-US" altLang="zh-CN" sz="2400" b="1">
                  <a:solidFill>
                    <a:srgbClr val="FFFF00"/>
                  </a:solidFill>
                </a:rPr>
                <a:t>  if ( </a:t>
              </a:r>
              <a:r>
                <a:rPr lang="en-US" altLang="zh-CN" sz="2400" b="1">
                  <a:solidFill>
                    <a:srgbClr val="FF3300"/>
                  </a:solidFill>
                </a:rPr>
                <a:t>fork()</a:t>
              </a:r>
              <a:r>
                <a:rPr lang="en-US" altLang="zh-CN" sz="2400" b="1">
                  <a:solidFill>
                    <a:srgbClr val="FFFF00"/>
                  </a:solidFill>
                </a:rPr>
                <a:t> == 0 ) </a:t>
              </a:r>
            </a:p>
            <a:p>
              <a:pPr eaLnBrk="1" hangingPunct="1">
                <a:spcBef>
                  <a:spcPct val="0"/>
                </a:spcBef>
                <a:buFontTx/>
                <a:buNone/>
              </a:pPr>
              <a:r>
                <a:rPr lang="en-US" altLang="zh-CN" sz="2400" b="1">
                  <a:solidFill>
                    <a:srgbClr val="FFFF00"/>
                  </a:solidFill>
                </a:rPr>
                <a:t> { for ( i = 1; i &lt;1000; i ++ ) </a:t>
              </a:r>
              <a:br>
                <a:rPr lang="en-US" altLang="zh-CN" sz="2400" b="1">
                  <a:solidFill>
                    <a:srgbClr val="FFFF00"/>
                  </a:solidFill>
                </a:rPr>
              </a:br>
              <a:r>
                <a:rPr lang="en-US" altLang="zh-CN" sz="2400" b="1">
                  <a:solidFill>
                    <a:srgbClr val="FFFF00"/>
                  </a:solidFill>
                </a:rPr>
                <a:t>    printf("This is child process\n"); </a:t>
              </a:r>
              <a:br>
                <a:rPr lang="en-US" altLang="zh-CN" sz="2400" b="1">
                  <a:solidFill>
                    <a:srgbClr val="FFFF00"/>
                  </a:solidFill>
                </a:rPr>
              </a:br>
              <a:r>
                <a:rPr lang="en-US" altLang="zh-CN" sz="2400" b="1">
                  <a:solidFill>
                    <a:srgbClr val="FFFF00"/>
                  </a:solidFill>
                </a:rPr>
                <a:t>  } </a:t>
              </a:r>
              <a:br>
                <a:rPr lang="en-US" altLang="zh-CN" sz="2400" b="1">
                  <a:solidFill>
                    <a:srgbClr val="FFFF00"/>
                  </a:solidFill>
                </a:rPr>
              </a:br>
              <a:r>
                <a:rPr lang="en-US" altLang="zh-CN" sz="2400" b="1">
                  <a:solidFill>
                    <a:srgbClr val="FFFF00"/>
                  </a:solidFill>
                </a:rPr>
                <a:t>else</a:t>
              </a:r>
            </a:p>
            <a:p>
              <a:pPr eaLnBrk="1" hangingPunct="1">
                <a:spcBef>
                  <a:spcPct val="0"/>
                </a:spcBef>
                <a:buFontTx/>
                <a:buNone/>
              </a:pPr>
              <a:r>
                <a:rPr lang="en-US" altLang="zh-CN" sz="2400" b="1">
                  <a:solidFill>
                    <a:srgbClr val="FFFF00"/>
                  </a:solidFill>
                </a:rPr>
                <a:t> { for ( i = 1; i &lt;1000; i ++ ) </a:t>
              </a:r>
              <a:br>
                <a:rPr lang="en-US" altLang="zh-CN" sz="2400" b="1">
                  <a:solidFill>
                    <a:srgbClr val="FFFF00"/>
                  </a:solidFill>
                </a:rPr>
              </a:br>
              <a:r>
                <a:rPr lang="en-US" altLang="zh-CN" sz="2400" b="1">
                  <a:solidFill>
                    <a:srgbClr val="FFFF00"/>
                  </a:solidFill>
                </a:rPr>
                <a:t>   printf("This is parent process\n"); </a:t>
              </a:r>
              <a:br>
                <a:rPr lang="en-US" altLang="zh-CN" sz="2400" b="1">
                  <a:solidFill>
                    <a:srgbClr val="FFFF00"/>
                  </a:solidFill>
                </a:rPr>
              </a:br>
              <a:r>
                <a:rPr lang="en-US" altLang="zh-CN" sz="2400" b="1">
                  <a:solidFill>
                    <a:srgbClr val="FFFF00"/>
                  </a:solidFill>
                </a:rPr>
                <a:t>  } </a:t>
              </a:r>
              <a:br>
                <a:rPr lang="en-US" altLang="zh-CN" sz="2400" b="1">
                  <a:solidFill>
                    <a:srgbClr val="FFFF00"/>
                  </a:solidFill>
                </a:rPr>
              </a:br>
              <a:r>
                <a:rPr lang="en-US" altLang="zh-CN" sz="2400" b="1">
                  <a:solidFill>
                    <a:srgbClr val="FFFF00"/>
                  </a:solidFill>
                </a:rPr>
                <a:t>} </a:t>
              </a:r>
            </a:p>
          </p:txBody>
        </p:sp>
        <p:sp>
          <p:nvSpPr>
            <p:cNvPr id="68614" name="Line 6"/>
            <p:cNvSpPr>
              <a:spLocks noChangeShapeType="1"/>
            </p:cNvSpPr>
            <p:nvPr/>
          </p:nvSpPr>
          <p:spPr bwMode="auto">
            <a:xfrm flipV="1">
              <a:off x="2697" y="3617"/>
              <a:ext cx="499" cy="363"/>
            </a:xfrm>
            <a:prstGeom prst="line">
              <a:avLst/>
            </a:prstGeom>
            <a:noFill/>
            <a:ln w="762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70659" name="Rectangle 3"/>
          <p:cNvSpPr>
            <a:spLocks noGrp="1" noChangeArrowheads="1"/>
          </p:cNvSpPr>
          <p:nvPr>
            <p:ph type="body" idx="1"/>
          </p:nvPr>
        </p:nvSpPr>
        <p:spPr>
          <a:xfrm>
            <a:off x="381000" y="1219200"/>
            <a:ext cx="8007350" cy="5162550"/>
          </a:xfrm>
        </p:spPr>
        <p:txBody>
          <a:bodyPr/>
          <a:lstStyle/>
          <a:p>
            <a:pPr marL="193675" indent="-193675" eaLnBrk="1" hangingPunct="1">
              <a:lnSpc>
                <a:spcPct val="110000"/>
              </a:lnSpc>
              <a:spcBef>
                <a:spcPct val="30000"/>
              </a:spcBef>
              <a:buFontTx/>
              <a:buNone/>
            </a:pPr>
            <a:r>
              <a:rPr lang="en-US" altLang="zh-CN" b="1">
                <a:solidFill>
                  <a:srgbClr val="0033CC"/>
                </a:solidFill>
              </a:rPr>
              <a:t>2.4 </a:t>
            </a:r>
            <a:r>
              <a:rPr lang="zh-CN" altLang="en-US" b="1">
                <a:solidFill>
                  <a:srgbClr val="0033CC"/>
                </a:solidFill>
              </a:rPr>
              <a:t>用户接口</a:t>
            </a:r>
          </a:p>
          <a:p>
            <a:pPr marL="669925" lvl="1" eaLnBrk="1" hangingPunct="1">
              <a:lnSpc>
                <a:spcPct val="110000"/>
              </a:lnSpc>
              <a:spcBef>
                <a:spcPct val="30000"/>
              </a:spcBef>
              <a:buFontTx/>
              <a:buBlip>
                <a:blip r:embed="rId3"/>
              </a:buBlip>
            </a:pPr>
            <a:r>
              <a:rPr lang="zh-CN" altLang="en-US" b="1"/>
              <a:t>操作级接口</a:t>
            </a:r>
            <a:r>
              <a:rPr lang="en-US" altLang="zh-CN" b="1"/>
              <a:t>——</a:t>
            </a:r>
            <a:r>
              <a:rPr lang="zh-CN" altLang="en-US" b="1"/>
              <a:t>为用户提供各种</a:t>
            </a:r>
            <a:r>
              <a:rPr lang="zh-CN" altLang="en-US" b="1">
                <a:solidFill>
                  <a:srgbClr val="FF3300"/>
                </a:solidFill>
              </a:rPr>
              <a:t>命令</a:t>
            </a:r>
          </a:p>
          <a:p>
            <a:pPr marL="1160463" lvl="2" indent="-300038" eaLnBrk="1" hangingPunct="1">
              <a:lnSpc>
                <a:spcPct val="110000"/>
              </a:lnSpc>
              <a:spcBef>
                <a:spcPct val="30000"/>
              </a:spcBef>
              <a:buFontTx/>
              <a:buBlip>
                <a:blip r:embed="rId4"/>
              </a:buBlip>
            </a:pPr>
            <a:r>
              <a:rPr lang="zh-CN" altLang="en-US" sz="2800" b="1">
                <a:solidFill>
                  <a:schemeClr val="tx2"/>
                </a:solidFill>
              </a:rPr>
              <a:t>脱机方式：用户通过</a:t>
            </a:r>
            <a:r>
              <a:rPr lang="en-US" altLang="zh-CN" sz="2800" b="1">
                <a:solidFill>
                  <a:schemeClr val="tx2"/>
                </a:solidFill>
              </a:rPr>
              <a:t>JCL</a:t>
            </a:r>
            <a:r>
              <a:rPr lang="zh-CN" altLang="en-US" sz="2800" b="1">
                <a:solidFill>
                  <a:schemeClr val="tx2"/>
                </a:solidFill>
              </a:rPr>
              <a:t>编写作业控制程序提交给系统，系统执行过程中用户无法干预（批处理）；</a:t>
            </a:r>
          </a:p>
          <a:p>
            <a:pPr marL="1160463" lvl="2" indent="-300038" eaLnBrk="1" hangingPunct="1">
              <a:lnSpc>
                <a:spcPct val="110000"/>
              </a:lnSpc>
              <a:spcBef>
                <a:spcPct val="30000"/>
              </a:spcBef>
              <a:buFontTx/>
              <a:buBlip>
                <a:blip r:embed="rId4"/>
              </a:buBlip>
            </a:pPr>
            <a:r>
              <a:rPr lang="zh-CN" altLang="en-US" sz="2800" b="1">
                <a:solidFill>
                  <a:schemeClr val="tx2"/>
                </a:solidFill>
              </a:rPr>
              <a:t>联机方式：系统为用户提供操作命令，用户通过命令与系统对话，控制程序执行和管理计算机系统（</a:t>
            </a:r>
            <a:r>
              <a:rPr lang="zh-CN" altLang="en-US" sz="2800" b="1"/>
              <a:t>用户直接参与控制作业执行）；</a:t>
            </a:r>
          </a:p>
        </p:txBody>
      </p:sp>
      <p:pic>
        <p:nvPicPr>
          <p:cNvPr id="1617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1989138"/>
            <a:ext cx="6769100" cy="44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7" name="Text Box 5"/>
          <p:cNvSpPr txBox="1">
            <a:spLocks noChangeArrowheads="1"/>
          </p:cNvSpPr>
          <p:nvPr/>
        </p:nvSpPr>
        <p:spPr bwMode="auto">
          <a:xfrm>
            <a:off x="4476750" y="2717800"/>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1400">
                <a:solidFill>
                  <a:schemeClr val="bg1"/>
                </a:solidFill>
              </a:rPr>
              <a:t>dir</a:t>
            </a:r>
          </a:p>
        </p:txBody>
      </p:sp>
      <p:pic>
        <p:nvPicPr>
          <p:cNvPr id="1617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0163" y="2997200"/>
            <a:ext cx="37147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9" name="Text Box 7"/>
          <p:cNvSpPr txBox="1">
            <a:spLocks noChangeArrowheads="1"/>
          </p:cNvSpPr>
          <p:nvPr/>
        </p:nvSpPr>
        <p:spPr bwMode="auto">
          <a:xfrm>
            <a:off x="4341813" y="5365750"/>
            <a:ext cx="327025" cy="3048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1400">
                <a:solidFill>
                  <a:schemeClr val="bg1"/>
                </a:solidFill>
              </a:rPr>
              <a:t>g:</a:t>
            </a:r>
          </a:p>
        </p:txBody>
      </p:sp>
      <p:pic>
        <p:nvPicPr>
          <p:cNvPr id="16180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2700" y="5637213"/>
            <a:ext cx="4000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01" name="Text Box 9"/>
          <p:cNvSpPr txBox="1">
            <a:spLocks noChangeArrowheads="1"/>
          </p:cNvSpPr>
          <p:nvPr/>
        </p:nvSpPr>
        <p:spPr bwMode="auto">
          <a:xfrm>
            <a:off x="1508125" y="5621338"/>
            <a:ext cx="649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1400">
                <a:solidFill>
                  <a:schemeClr val="bg1"/>
                </a:solidFill>
              </a:rPr>
              <a:t>cd dm</a:t>
            </a:r>
          </a:p>
        </p:txBody>
      </p:sp>
      <p:pic>
        <p:nvPicPr>
          <p:cNvPr id="161802"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2700" y="5934075"/>
            <a:ext cx="5048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1796"/>
                                        </p:tgtEl>
                                        <p:attrNameLst>
                                          <p:attrName>style.visibility</p:attrName>
                                        </p:attrNameLst>
                                      </p:cBhvr>
                                      <p:to>
                                        <p:strVal val="visible"/>
                                      </p:to>
                                    </p:set>
                                    <p:animEffect transition="in" filter="wipe(left)">
                                      <p:cBhvr>
                                        <p:cTn id="7" dur="500"/>
                                        <p:tgtEl>
                                          <p:spTgt spid="1617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1797"/>
                                        </p:tgtEl>
                                        <p:attrNameLst>
                                          <p:attrName>style.visibility</p:attrName>
                                        </p:attrNameLst>
                                      </p:cBhvr>
                                      <p:to>
                                        <p:strVal val="visible"/>
                                      </p:to>
                                    </p:set>
                                    <p:animEffect transition="in" filter="wipe(left)">
                                      <p:cBhvr>
                                        <p:cTn id="12" dur="500"/>
                                        <p:tgtEl>
                                          <p:spTgt spid="1617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1798"/>
                                        </p:tgtEl>
                                        <p:attrNameLst>
                                          <p:attrName>style.visibility</p:attrName>
                                        </p:attrNameLst>
                                      </p:cBhvr>
                                      <p:to>
                                        <p:strVal val="visible"/>
                                      </p:to>
                                    </p:set>
                                    <p:animEffect transition="in" filter="wipe(left)">
                                      <p:cBhvr>
                                        <p:cTn id="17" dur="500"/>
                                        <p:tgtEl>
                                          <p:spTgt spid="1617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1799"/>
                                        </p:tgtEl>
                                        <p:attrNameLst>
                                          <p:attrName>style.visibility</p:attrName>
                                        </p:attrNameLst>
                                      </p:cBhvr>
                                      <p:to>
                                        <p:strVal val="visible"/>
                                      </p:to>
                                    </p:set>
                                    <p:animEffect transition="in" filter="wipe(left)">
                                      <p:cBhvr>
                                        <p:cTn id="22" dur="500"/>
                                        <p:tgtEl>
                                          <p:spTgt spid="16179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61800"/>
                                        </p:tgtEl>
                                        <p:attrNameLst>
                                          <p:attrName>style.visibility</p:attrName>
                                        </p:attrNameLst>
                                      </p:cBhvr>
                                      <p:to>
                                        <p:strVal val="visible"/>
                                      </p:to>
                                    </p:set>
                                    <p:animEffect transition="in" filter="wipe(left)">
                                      <p:cBhvr>
                                        <p:cTn id="27" dur="500"/>
                                        <p:tgtEl>
                                          <p:spTgt spid="1618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1801"/>
                                        </p:tgtEl>
                                        <p:attrNameLst>
                                          <p:attrName>style.visibility</p:attrName>
                                        </p:attrNameLst>
                                      </p:cBhvr>
                                      <p:to>
                                        <p:strVal val="visible"/>
                                      </p:to>
                                    </p:set>
                                    <p:animEffect transition="in" filter="wipe(left)">
                                      <p:cBhvr>
                                        <p:cTn id="32" dur="500"/>
                                        <p:tgtEl>
                                          <p:spTgt spid="1618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61802"/>
                                        </p:tgtEl>
                                        <p:attrNameLst>
                                          <p:attrName>style.visibility</p:attrName>
                                        </p:attrNameLst>
                                      </p:cBhvr>
                                      <p:to>
                                        <p:strVal val="visible"/>
                                      </p:to>
                                    </p:set>
                                    <p:animEffect transition="in" filter="wipe(left)">
                                      <p:cBhvr>
                                        <p:cTn id="37" dur="500"/>
                                        <p:tgtEl>
                                          <p:spTgt spid="161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7" grpId="0"/>
      <p:bldP spid="161799" grpId="0" animBg="1"/>
      <p:bldP spid="16180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72707" name="Rectangle 3"/>
          <p:cNvSpPr>
            <a:spLocks noGrp="1" noChangeArrowheads="1"/>
          </p:cNvSpPr>
          <p:nvPr>
            <p:ph type="body" idx="1"/>
          </p:nvPr>
        </p:nvSpPr>
        <p:spPr>
          <a:xfrm>
            <a:off x="481013" y="1204913"/>
            <a:ext cx="8412162" cy="5257800"/>
          </a:xfrm>
        </p:spPr>
        <p:txBody>
          <a:bodyPr/>
          <a:lstStyle/>
          <a:p>
            <a:pPr marL="360363" indent="-360363" eaLnBrk="1" hangingPunct="1">
              <a:lnSpc>
                <a:spcPct val="110000"/>
              </a:lnSpc>
              <a:spcBef>
                <a:spcPct val="25000"/>
              </a:spcBef>
              <a:buFontTx/>
              <a:buNone/>
            </a:pPr>
            <a:r>
              <a:rPr lang="en-US" altLang="zh-CN" sz="3600" b="1">
                <a:solidFill>
                  <a:srgbClr val="0033CC"/>
                </a:solidFill>
              </a:rPr>
              <a:t>2.4 </a:t>
            </a:r>
            <a:r>
              <a:rPr lang="zh-CN" altLang="en-US" sz="3600" b="1">
                <a:solidFill>
                  <a:srgbClr val="0033CC"/>
                </a:solidFill>
              </a:rPr>
              <a:t>用户接口</a:t>
            </a:r>
          </a:p>
          <a:p>
            <a:pPr marL="360363" indent="-360363" eaLnBrk="1" hangingPunct="1">
              <a:lnSpc>
                <a:spcPct val="110000"/>
              </a:lnSpc>
              <a:spcBef>
                <a:spcPct val="25000"/>
              </a:spcBef>
              <a:buFontTx/>
              <a:buBlip>
                <a:blip r:embed="rId3"/>
              </a:buBlip>
            </a:pPr>
            <a:r>
              <a:rPr lang="zh-CN" altLang="en-US" sz="2800" b="1"/>
              <a:t>操作级接口</a:t>
            </a:r>
            <a:r>
              <a:rPr lang="en-US" altLang="zh-CN" sz="2800" b="1"/>
              <a:t>——</a:t>
            </a:r>
            <a:r>
              <a:rPr lang="zh-CN" altLang="en-US" sz="2800" b="1"/>
              <a:t>联机控制方式的命令种类</a:t>
            </a:r>
          </a:p>
          <a:p>
            <a:pPr marL="825500" lvl="1" eaLnBrk="1" hangingPunct="1">
              <a:lnSpc>
                <a:spcPct val="110000"/>
              </a:lnSpc>
              <a:spcBef>
                <a:spcPct val="25000"/>
              </a:spcBef>
              <a:buFontTx/>
              <a:buBlip>
                <a:blip r:embed="rId4"/>
              </a:buBlip>
            </a:pPr>
            <a:r>
              <a:rPr lang="zh-CN" altLang="en-US" sz="2400" b="1"/>
              <a:t>环境设置：改变终端用户所在位置、执行路径等；</a:t>
            </a:r>
          </a:p>
          <a:p>
            <a:pPr marL="825500" lvl="1" eaLnBrk="1" hangingPunct="1">
              <a:lnSpc>
                <a:spcPct val="110000"/>
              </a:lnSpc>
              <a:spcBef>
                <a:spcPct val="25000"/>
              </a:spcBef>
              <a:buFontTx/>
              <a:buBlip>
                <a:blip r:embed="rId4"/>
              </a:buBlip>
            </a:pPr>
            <a:r>
              <a:rPr lang="zh-CN" altLang="en-US" sz="2400" b="1">
                <a:solidFill>
                  <a:schemeClr val="tx2"/>
                </a:solidFill>
              </a:rPr>
              <a:t>执行权限管理：控制用户访问系统和操作文件的权限；</a:t>
            </a:r>
          </a:p>
          <a:p>
            <a:pPr marL="825500" lvl="1" eaLnBrk="1" hangingPunct="1">
              <a:lnSpc>
                <a:spcPct val="110000"/>
              </a:lnSpc>
              <a:spcBef>
                <a:spcPct val="25000"/>
              </a:spcBef>
              <a:buFontTx/>
              <a:buBlip>
                <a:blip r:embed="rId4"/>
              </a:buBlip>
            </a:pPr>
            <a:r>
              <a:rPr lang="zh-CN" altLang="en-US" sz="2400" b="1">
                <a:solidFill>
                  <a:schemeClr val="tx2"/>
                </a:solidFill>
              </a:rPr>
              <a:t>系统管理：系统维护、开机关机、增加或减少终端用户、计时收费等；</a:t>
            </a:r>
          </a:p>
          <a:p>
            <a:pPr marL="825500" lvl="1" eaLnBrk="1" hangingPunct="1">
              <a:lnSpc>
                <a:spcPct val="110000"/>
              </a:lnSpc>
              <a:spcBef>
                <a:spcPct val="25000"/>
              </a:spcBef>
              <a:buFontTx/>
              <a:buBlip>
                <a:blip r:embed="rId4"/>
              </a:buBlip>
            </a:pPr>
            <a:r>
              <a:rPr lang="zh-CN" altLang="en-US" sz="2400" b="1">
                <a:solidFill>
                  <a:schemeClr val="tx2"/>
                </a:solidFill>
              </a:rPr>
              <a:t>文件管理：管理和控制终端用户的文件；</a:t>
            </a:r>
          </a:p>
          <a:p>
            <a:pPr marL="825500" lvl="1" eaLnBrk="1" hangingPunct="1">
              <a:lnSpc>
                <a:spcPct val="110000"/>
              </a:lnSpc>
              <a:spcBef>
                <a:spcPct val="25000"/>
              </a:spcBef>
              <a:buFontTx/>
              <a:buBlip>
                <a:blip r:embed="rId4"/>
              </a:buBlip>
            </a:pPr>
            <a:r>
              <a:rPr lang="zh-CN" altLang="en-US" sz="2400" b="1">
                <a:solidFill>
                  <a:schemeClr val="tx2"/>
                </a:solidFill>
              </a:rPr>
              <a:t>编辑、编译、链接装配和执行编辑命令；</a:t>
            </a:r>
          </a:p>
          <a:p>
            <a:pPr marL="825500" lvl="1" eaLnBrk="1" hangingPunct="1">
              <a:lnSpc>
                <a:spcPct val="110000"/>
              </a:lnSpc>
              <a:spcBef>
                <a:spcPct val="25000"/>
              </a:spcBef>
              <a:buFontTx/>
              <a:buBlip>
                <a:blip r:embed="rId4"/>
              </a:buBlip>
            </a:pPr>
            <a:r>
              <a:rPr lang="zh-CN" altLang="en-US" sz="2400" b="1">
                <a:solidFill>
                  <a:schemeClr val="tx2"/>
                </a:solidFill>
              </a:rPr>
              <a:t>通信：主机</a:t>
            </a:r>
            <a:r>
              <a:rPr lang="zh-CN" altLang="en-US" sz="2400" b="1">
                <a:solidFill>
                  <a:schemeClr val="tx2"/>
                </a:solidFill>
                <a:sym typeface="Symbol" panose="05050102010706020507" pitchFamily="18" charset="2"/>
              </a:rPr>
              <a:t></a:t>
            </a:r>
            <a:r>
              <a:rPr lang="zh-CN" altLang="en-US" sz="2400" b="1">
                <a:solidFill>
                  <a:schemeClr val="tx2"/>
                </a:solidFill>
              </a:rPr>
              <a:t>远程终端、主机</a:t>
            </a:r>
            <a:r>
              <a:rPr lang="zh-CN" altLang="en-US" sz="2400" b="1">
                <a:solidFill>
                  <a:schemeClr val="tx2"/>
                </a:solidFill>
                <a:sym typeface="Symbol" panose="05050102010706020507" pitchFamily="18" charset="2"/>
              </a:rPr>
              <a:t></a:t>
            </a:r>
            <a:r>
              <a:rPr lang="zh-CN" altLang="en-US" sz="2400" b="1">
                <a:solidFill>
                  <a:schemeClr val="tx2"/>
                </a:solidFill>
              </a:rPr>
              <a:t>主机；</a:t>
            </a:r>
          </a:p>
          <a:p>
            <a:pPr marL="825500" lvl="1" eaLnBrk="1" hangingPunct="1">
              <a:lnSpc>
                <a:spcPct val="110000"/>
              </a:lnSpc>
              <a:spcBef>
                <a:spcPct val="25000"/>
              </a:spcBef>
              <a:buFontTx/>
              <a:buBlip>
                <a:blip r:embed="rId4"/>
              </a:buBlip>
            </a:pPr>
            <a:r>
              <a:rPr lang="zh-CN" altLang="en-US" sz="2400" b="1">
                <a:solidFill>
                  <a:schemeClr val="tx2"/>
                </a:solidFill>
              </a:rPr>
              <a:t>资源要求：用户向系统申请资源。</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74755" name="Rectangle 3"/>
          <p:cNvSpPr>
            <a:spLocks noGrp="1" noChangeArrowheads="1"/>
          </p:cNvSpPr>
          <p:nvPr>
            <p:ph type="body" idx="1"/>
          </p:nvPr>
        </p:nvSpPr>
        <p:spPr>
          <a:xfrm>
            <a:off x="381000" y="1219200"/>
            <a:ext cx="8382000" cy="2497138"/>
          </a:xfrm>
        </p:spPr>
        <p:txBody>
          <a:bodyPr/>
          <a:lstStyle/>
          <a:p>
            <a:pPr marL="193675" indent="-193675" eaLnBrk="1" hangingPunct="1">
              <a:lnSpc>
                <a:spcPct val="110000"/>
              </a:lnSpc>
              <a:spcBef>
                <a:spcPct val="25000"/>
              </a:spcBef>
              <a:buFontTx/>
              <a:buNone/>
            </a:pPr>
            <a:r>
              <a:rPr lang="en-US" altLang="zh-CN" sz="3600" b="1">
                <a:solidFill>
                  <a:srgbClr val="0033CC"/>
                </a:solidFill>
              </a:rPr>
              <a:t>2.4 </a:t>
            </a:r>
            <a:r>
              <a:rPr lang="zh-CN" altLang="en-US" sz="3600" b="1">
                <a:solidFill>
                  <a:srgbClr val="0033CC"/>
                </a:solidFill>
              </a:rPr>
              <a:t>用户接口</a:t>
            </a:r>
          </a:p>
          <a:p>
            <a:pPr marL="669925" lvl="1" eaLnBrk="1" hangingPunct="1">
              <a:lnSpc>
                <a:spcPct val="110000"/>
              </a:lnSpc>
              <a:spcBef>
                <a:spcPct val="25000"/>
              </a:spcBef>
              <a:buFontTx/>
              <a:buBlip>
                <a:blip r:embed="rId3"/>
              </a:buBlip>
            </a:pPr>
            <a:r>
              <a:rPr lang="zh-CN" altLang="en-US" b="1"/>
              <a:t>操作级接口（命令接口）提供给用户直接在键盘终端上交互式地使用，程序级接口提供给用户在编程时使用。</a:t>
            </a:r>
          </a:p>
        </p:txBody>
      </p:sp>
      <p:sp>
        <p:nvSpPr>
          <p:cNvPr id="165892" name="WordArt 4"/>
          <p:cNvSpPr>
            <a:spLocks noChangeArrowheads="1" noChangeShapeType="1" noTextEdit="1"/>
          </p:cNvSpPr>
          <p:nvPr/>
        </p:nvSpPr>
        <p:spPr bwMode="auto">
          <a:xfrm>
            <a:off x="1258888" y="3933825"/>
            <a:ext cx="6913562" cy="1295400"/>
          </a:xfrm>
          <a:prstGeom prst="rect">
            <a:avLst/>
          </a:prstGeom>
        </p:spPr>
        <p:txBody>
          <a:bodyPr wrap="none" fromWordArt="1">
            <a:prstTxWarp prst="textPlain">
              <a:avLst>
                <a:gd name="adj" fmla="val 50000"/>
              </a:avLst>
            </a:prstTxWarp>
          </a:bodyPr>
          <a:lstStyle/>
          <a:p>
            <a:pPr algn="ctr"/>
            <a:r>
              <a:rPr lang="zh-CN" altLang="en-US" b="1" kern="10">
                <a:ln w="9525">
                  <a:solidFill>
                    <a:srgbClr val="000000"/>
                  </a:solidFill>
                  <a:round/>
                  <a:headEnd/>
                  <a:tailEnd/>
                </a:ln>
                <a:gradFill rotWithShape="1">
                  <a:gsLst>
                    <a:gs pos="0">
                      <a:srgbClr val="FFFFCC"/>
                    </a:gs>
                    <a:gs pos="100000">
                      <a:srgbClr val="FF9999"/>
                    </a:gs>
                  </a:gsLst>
                  <a:lin ang="5400000" scaled="1"/>
                </a:gradFill>
                <a:effectLst>
                  <a:outerShdw dist="45791" dir="2021404" algn="ctr" rotWithShape="0">
                    <a:srgbClr val="3343D9">
                      <a:alpha val="50000"/>
                    </a:srgbClr>
                  </a:outerShdw>
                </a:effectLst>
                <a:latin typeface="华文行楷" panose="02010800040101010101" pitchFamily="2" charset="-122"/>
                <a:ea typeface="华文行楷" panose="02010800040101010101" pitchFamily="2" charset="-122"/>
              </a:rPr>
              <a:t>把计算机中的抽象概念</a:t>
            </a:r>
          </a:p>
          <a:p>
            <a:pPr algn="ctr"/>
            <a:r>
              <a:rPr lang="zh-CN" altLang="en-US" b="1" kern="10">
                <a:ln w="9525">
                  <a:solidFill>
                    <a:srgbClr val="000000"/>
                  </a:solidFill>
                  <a:round/>
                  <a:headEnd/>
                  <a:tailEnd/>
                </a:ln>
                <a:gradFill rotWithShape="1">
                  <a:gsLst>
                    <a:gs pos="0">
                      <a:srgbClr val="FFFFCC"/>
                    </a:gs>
                    <a:gs pos="100000">
                      <a:srgbClr val="FF9999"/>
                    </a:gs>
                  </a:gsLst>
                  <a:lin ang="5400000" scaled="1"/>
                </a:gradFill>
                <a:effectLst>
                  <a:outerShdw dist="45791" dir="2021404" algn="ctr" rotWithShape="0">
                    <a:srgbClr val="3343D9">
                      <a:alpha val="50000"/>
                    </a:srgbClr>
                  </a:outerShdw>
                </a:effectLst>
                <a:latin typeface="华文行楷" panose="02010800040101010101" pitchFamily="2" charset="-122"/>
                <a:ea typeface="华文行楷" panose="02010800040101010101" pitchFamily="2" charset="-122"/>
              </a:rPr>
              <a:t>用真实世界中的东西表示出来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65892"/>
                                        </p:tgtEl>
                                        <p:attrNameLst>
                                          <p:attrName>style.visibility</p:attrName>
                                        </p:attrNameLst>
                                      </p:cBhvr>
                                      <p:to>
                                        <p:strVal val="visible"/>
                                      </p:to>
                                    </p:set>
                                    <p:animEffect transition="in" filter="circle(out)">
                                      <p:cBhvr>
                                        <p:cTn id="7" dur="1000"/>
                                        <p:tgtEl>
                                          <p:spTgt spid="165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76803" name="Rectangle 3"/>
          <p:cNvSpPr>
            <a:spLocks noGrp="1" noChangeArrowheads="1"/>
          </p:cNvSpPr>
          <p:nvPr>
            <p:ph type="body" idx="1"/>
          </p:nvPr>
        </p:nvSpPr>
        <p:spPr>
          <a:xfrm>
            <a:off x="381000" y="1219200"/>
            <a:ext cx="8382000" cy="4514850"/>
          </a:xfrm>
        </p:spPr>
        <p:txBody>
          <a:bodyPr/>
          <a:lstStyle/>
          <a:p>
            <a:pPr marL="193675" indent="-193675" eaLnBrk="1" hangingPunct="1">
              <a:lnSpc>
                <a:spcPct val="110000"/>
              </a:lnSpc>
              <a:spcBef>
                <a:spcPct val="30000"/>
              </a:spcBef>
              <a:buFontTx/>
              <a:buNone/>
            </a:pPr>
            <a:r>
              <a:rPr lang="en-US" altLang="zh-CN" sz="3600" b="1">
                <a:solidFill>
                  <a:srgbClr val="0033CC"/>
                </a:solidFill>
              </a:rPr>
              <a:t>2.4 </a:t>
            </a:r>
            <a:r>
              <a:rPr lang="zh-CN" altLang="en-US" sz="3600" b="1">
                <a:solidFill>
                  <a:srgbClr val="0033CC"/>
                </a:solidFill>
              </a:rPr>
              <a:t>用户接口</a:t>
            </a:r>
          </a:p>
          <a:p>
            <a:pPr marL="669925" lvl="1" eaLnBrk="1" hangingPunct="1">
              <a:lnSpc>
                <a:spcPct val="110000"/>
              </a:lnSpc>
              <a:spcBef>
                <a:spcPct val="30000"/>
              </a:spcBef>
              <a:buFontTx/>
              <a:buBlip>
                <a:blip r:embed="rId3"/>
              </a:buBlip>
            </a:pPr>
            <a:r>
              <a:rPr lang="zh-CN" altLang="en-US" b="1">
                <a:solidFill>
                  <a:schemeClr val="tx2"/>
                </a:solidFill>
              </a:rPr>
              <a:t>图形用户接口（ </a:t>
            </a:r>
            <a:r>
              <a:rPr lang="en-US" altLang="zh-CN" sz="2000" b="1">
                <a:solidFill>
                  <a:srgbClr val="FF3300"/>
                </a:solidFill>
              </a:rPr>
              <a:t>GUI, GRAPHIC USER INTERFACE</a:t>
            </a:r>
            <a:r>
              <a:rPr lang="en-US" altLang="zh-CN" b="1">
                <a:solidFill>
                  <a:schemeClr val="tx2"/>
                </a:solidFill>
              </a:rPr>
              <a:t> </a:t>
            </a:r>
            <a:r>
              <a:rPr lang="zh-CN" altLang="en-US" b="1">
                <a:solidFill>
                  <a:schemeClr val="tx2"/>
                </a:solidFill>
              </a:rPr>
              <a:t>）</a:t>
            </a:r>
          </a:p>
          <a:p>
            <a:pPr marL="1146175" lvl="2" indent="-285750" eaLnBrk="1" hangingPunct="1">
              <a:lnSpc>
                <a:spcPct val="110000"/>
              </a:lnSpc>
              <a:spcBef>
                <a:spcPct val="30000"/>
              </a:spcBef>
              <a:buFontTx/>
              <a:buBlip>
                <a:blip r:embed="rId4"/>
              </a:buBlip>
            </a:pPr>
            <a:r>
              <a:rPr lang="zh-CN" altLang="en-US" sz="2800" b="1"/>
              <a:t>在命令行方式下，用户与操作系统的交互要求用户</a:t>
            </a:r>
            <a:r>
              <a:rPr lang="zh-CN" altLang="en-US" sz="2800" b="1">
                <a:solidFill>
                  <a:srgbClr val="FF0000"/>
                </a:solidFill>
              </a:rPr>
              <a:t>记忆命令格式</a:t>
            </a:r>
            <a:r>
              <a:rPr lang="zh-CN" altLang="en-US" sz="2800" b="1"/>
              <a:t>。在图形用户接口方式下，用户可利用鼠标对屏幕上的</a:t>
            </a:r>
            <a:r>
              <a:rPr lang="zh-CN" altLang="en-US" sz="2800" b="1">
                <a:solidFill>
                  <a:srgbClr val="FF0000"/>
                </a:solidFill>
              </a:rPr>
              <a:t>图标进行操作</a:t>
            </a:r>
            <a:r>
              <a:rPr lang="zh-CN" altLang="en-US" sz="2800" b="1"/>
              <a:t>，完成与操作系统的交互，从而减少记忆内容，方便用户使用。它的技术基础是</a:t>
            </a:r>
            <a:r>
              <a:rPr lang="zh-CN" altLang="en-US" sz="2800" b="1">
                <a:solidFill>
                  <a:srgbClr val="FF0000"/>
                </a:solidFill>
              </a:rPr>
              <a:t>高分辩显示器和鼠标</a:t>
            </a:r>
            <a:r>
              <a:rPr lang="zh-CN" altLang="en-US" sz="2800" b="1"/>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78851" name="Rectangle 3"/>
          <p:cNvSpPr>
            <a:spLocks noGrp="1" noChangeArrowheads="1"/>
          </p:cNvSpPr>
          <p:nvPr>
            <p:ph type="body" idx="1"/>
          </p:nvPr>
        </p:nvSpPr>
        <p:spPr>
          <a:xfrm>
            <a:off x="381000" y="1219200"/>
            <a:ext cx="8382000" cy="5089525"/>
          </a:xfrm>
        </p:spPr>
        <p:txBody>
          <a:bodyPr/>
          <a:lstStyle/>
          <a:p>
            <a:pPr marL="193675" indent="-193675" eaLnBrk="1" hangingPunct="1">
              <a:lnSpc>
                <a:spcPct val="115000"/>
              </a:lnSpc>
              <a:spcBef>
                <a:spcPct val="30000"/>
              </a:spcBef>
              <a:buFontTx/>
              <a:buNone/>
            </a:pPr>
            <a:r>
              <a:rPr lang="en-US" altLang="zh-CN" b="1">
                <a:solidFill>
                  <a:srgbClr val="0033CC"/>
                </a:solidFill>
              </a:rPr>
              <a:t>2.4 </a:t>
            </a:r>
            <a:r>
              <a:rPr lang="zh-CN" altLang="en-US" b="1">
                <a:solidFill>
                  <a:srgbClr val="0033CC"/>
                </a:solidFill>
              </a:rPr>
              <a:t>用户接口</a:t>
            </a:r>
          </a:p>
          <a:p>
            <a:pPr marL="669925" lvl="1" eaLnBrk="1" hangingPunct="1">
              <a:lnSpc>
                <a:spcPct val="115000"/>
              </a:lnSpc>
              <a:spcBef>
                <a:spcPct val="30000"/>
              </a:spcBef>
              <a:buFontTx/>
              <a:buBlip>
                <a:blip r:embed="rId3"/>
              </a:buBlip>
            </a:pPr>
            <a:r>
              <a:rPr lang="zh-CN" altLang="en-US" b="1">
                <a:solidFill>
                  <a:schemeClr val="tx2"/>
                </a:solidFill>
              </a:rPr>
              <a:t>图形用户接口</a:t>
            </a:r>
            <a:r>
              <a:rPr lang="zh-CN" altLang="en-US" sz="2400" b="1">
                <a:solidFill>
                  <a:schemeClr val="tx2"/>
                </a:solidFill>
              </a:rPr>
              <a:t>（ </a:t>
            </a:r>
            <a:r>
              <a:rPr lang="en-US" altLang="zh-CN" sz="1800" b="1">
                <a:solidFill>
                  <a:srgbClr val="FF3300"/>
                </a:solidFill>
              </a:rPr>
              <a:t>GUI, GRAPHIC USER INTERFACE</a:t>
            </a:r>
            <a:r>
              <a:rPr lang="en-US" altLang="zh-CN" sz="2400" b="1">
                <a:solidFill>
                  <a:schemeClr val="tx2"/>
                </a:solidFill>
              </a:rPr>
              <a:t> </a:t>
            </a:r>
            <a:r>
              <a:rPr lang="zh-CN" altLang="en-US" sz="2400" b="1">
                <a:solidFill>
                  <a:schemeClr val="tx2"/>
                </a:solidFill>
              </a:rPr>
              <a:t>）</a:t>
            </a:r>
          </a:p>
          <a:p>
            <a:pPr marL="1146175" lvl="2" indent="-285750" eaLnBrk="1" hangingPunct="1">
              <a:lnSpc>
                <a:spcPct val="115000"/>
              </a:lnSpc>
              <a:spcBef>
                <a:spcPct val="30000"/>
              </a:spcBef>
              <a:buFontTx/>
              <a:buBlip>
                <a:blip r:embed="rId4"/>
              </a:buBlip>
            </a:pPr>
            <a:r>
              <a:rPr lang="zh-CN" altLang="en-US" b="1"/>
              <a:t>窗口是屏幕上的一块矩形区域，应用程序通过窗口向用户展示系统所提供的各种服务及其需要用户输入的信息。窗口界面上有标题条、控制菜单框、菜单栏、滚动条、控制按钮等；</a:t>
            </a:r>
          </a:p>
          <a:p>
            <a:pPr marL="1146175" lvl="2" indent="-285750" eaLnBrk="1" hangingPunct="1">
              <a:lnSpc>
                <a:spcPct val="115000"/>
              </a:lnSpc>
              <a:spcBef>
                <a:spcPct val="30000"/>
              </a:spcBef>
              <a:buFontTx/>
              <a:buBlip>
                <a:blip r:embed="rId4"/>
              </a:buBlip>
            </a:pPr>
            <a:r>
              <a:rPr lang="zh-CN" altLang="en-US" b="1"/>
              <a:t>图标是代表一个应用程序的特殊的最小位图，也是最小化的窗口，通过对图标的操作可以激活相应的程序或启动应用程序，包括：应用程序图标、组图标、应用程序项图标。</a:t>
            </a:r>
          </a:p>
        </p:txBody>
      </p:sp>
      <p:pic>
        <p:nvPicPr>
          <p:cNvPr id="1699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989138"/>
            <a:ext cx="4176713"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2013" y="1982788"/>
            <a:ext cx="4176712"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69988"/>
                                        </p:tgtEl>
                                        <p:attrNameLst>
                                          <p:attrName>style.visibility</p:attrName>
                                        </p:attrNameLst>
                                      </p:cBhvr>
                                      <p:to>
                                        <p:strVal val="visible"/>
                                      </p:to>
                                    </p:set>
                                    <p:animEffect transition="in" filter="box(out)">
                                      <p:cBhvr>
                                        <p:cTn id="7" dur="500"/>
                                        <p:tgtEl>
                                          <p:spTgt spid="1699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69989"/>
                                        </p:tgtEl>
                                        <p:attrNameLst>
                                          <p:attrName>style.visibility</p:attrName>
                                        </p:attrNameLst>
                                      </p:cBhvr>
                                      <p:to>
                                        <p:strVal val="visible"/>
                                      </p:to>
                                    </p:set>
                                    <p:animEffect transition="in" filter="box(in)">
                                      <p:cBhvr>
                                        <p:cTn id="12" dur="500"/>
                                        <p:tgtEl>
                                          <p:spTgt spid="169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80899" name="Rectangle 3"/>
          <p:cNvSpPr>
            <a:spLocks noGrp="1" noChangeArrowheads="1"/>
          </p:cNvSpPr>
          <p:nvPr>
            <p:ph type="body" idx="1"/>
          </p:nvPr>
        </p:nvSpPr>
        <p:spPr>
          <a:xfrm>
            <a:off x="381000" y="1219200"/>
            <a:ext cx="8382000" cy="533400"/>
          </a:xfrm>
        </p:spPr>
        <p:txBody>
          <a:bodyPr/>
          <a:lstStyle/>
          <a:p>
            <a:pPr marL="193675" indent="-193675" eaLnBrk="1" hangingPunct="1">
              <a:lnSpc>
                <a:spcPct val="110000"/>
              </a:lnSpc>
              <a:spcBef>
                <a:spcPct val="25000"/>
              </a:spcBef>
              <a:buFontTx/>
              <a:buNone/>
            </a:pPr>
            <a:r>
              <a:rPr lang="en-US" altLang="zh-CN" sz="2800" b="1">
                <a:solidFill>
                  <a:srgbClr val="0033CC"/>
                </a:solidFill>
              </a:rPr>
              <a:t>2.4 </a:t>
            </a:r>
            <a:r>
              <a:rPr lang="zh-CN" altLang="en-US" sz="2800" b="1">
                <a:solidFill>
                  <a:srgbClr val="0033CC"/>
                </a:solidFill>
              </a:rPr>
              <a:t>用户接口</a:t>
            </a:r>
            <a:endParaRPr lang="zh-CN" altLang="en-US" sz="2400" b="1"/>
          </a:p>
        </p:txBody>
      </p:sp>
      <p:sp>
        <p:nvSpPr>
          <p:cNvPr id="80900" name="Text Box 4"/>
          <p:cNvSpPr txBox="1">
            <a:spLocks noChangeArrowheads="1"/>
          </p:cNvSpPr>
          <p:nvPr/>
        </p:nvSpPr>
        <p:spPr bwMode="auto">
          <a:xfrm>
            <a:off x="7221538" y="3886200"/>
            <a:ext cx="1598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t>（</a:t>
            </a:r>
            <a:r>
              <a:rPr lang="en-US" altLang="zh-CN" sz="2400" b="1"/>
              <a:t>Linux</a:t>
            </a:r>
            <a:r>
              <a:rPr lang="zh-CN" altLang="en-US" sz="2400" b="1"/>
              <a:t>）</a:t>
            </a:r>
          </a:p>
        </p:txBody>
      </p:sp>
      <p:pic>
        <p:nvPicPr>
          <p:cNvPr id="80901" name="Picture 5" descr="snapsho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88" y="1905000"/>
            <a:ext cx="62484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11267" name="Rectangle 3"/>
          <p:cNvSpPr>
            <a:spLocks noGrp="1" noChangeArrowheads="1"/>
          </p:cNvSpPr>
          <p:nvPr>
            <p:ph type="body" idx="1"/>
          </p:nvPr>
        </p:nvSpPr>
        <p:spPr>
          <a:xfrm>
            <a:off x="685800" y="1196975"/>
            <a:ext cx="7848600" cy="1524000"/>
          </a:xfrm>
        </p:spPr>
        <p:txBody>
          <a:bodyPr/>
          <a:lstStyle/>
          <a:p>
            <a:pPr eaLnBrk="1" hangingPunct="1">
              <a:lnSpc>
                <a:spcPct val="90000"/>
              </a:lnSpc>
              <a:buFontTx/>
              <a:buNone/>
            </a:pPr>
            <a:r>
              <a:rPr lang="en-US" altLang="zh-CN" sz="3600" b="1">
                <a:solidFill>
                  <a:schemeClr val="accent2"/>
                </a:solidFill>
              </a:rPr>
              <a:t>2.1 </a:t>
            </a:r>
            <a:r>
              <a:rPr lang="zh-CN" altLang="en-US" sz="3600" b="1">
                <a:solidFill>
                  <a:schemeClr val="accent2"/>
                </a:solidFill>
              </a:rPr>
              <a:t>程序的启动和结束</a:t>
            </a:r>
          </a:p>
          <a:p>
            <a:pPr eaLnBrk="1" hangingPunct="1">
              <a:lnSpc>
                <a:spcPct val="90000"/>
              </a:lnSpc>
              <a:buFontTx/>
              <a:buNone/>
            </a:pPr>
            <a:r>
              <a:rPr lang="en-US" altLang="zh-CN" b="1">
                <a:solidFill>
                  <a:srgbClr val="008000"/>
                </a:solidFill>
              </a:rPr>
              <a:t>2.1.1 </a:t>
            </a:r>
            <a:r>
              <a:rPr lang="zh-CN" altLang="en-US" b="1">
                <a:solidFill>
                  <a:srgbClr val="008000"/>
                </a:solidFill>
              </a:rPr>
              <a:t>程序的启动</a:t>
            </a:r>
            <a:endParaRPr lang="zh-CN" altLang="en-US" b="1">
              <a:solidFill>
                <a:srgbClr val="FF3300"/>
              </a:solidFill>
            </a:endParaRPr>
          </a:p>
          <a:p>
            <a:pPr eaLnBrk="1" hangingPunct="1">
              <a:lnSpc>
                <a:spcPct val="90000"/>
              </a:lnSpc>
              <a:buFontTx/>
              <a:buBlip>
                <a:blip r:embed="rId3"/>
              </a:buBlip>
            </a:pPr>
            <a:r>
              <a:rPr lang="zh-CN" altLang="en-US" sz="2800" b="1"/>
              <a:t>第一种方式：命令方式</a:t>
            </a:r>
          </a:p>
        </p:txBody>
      </p:sp>
      <p:sp>
        <p:nvSpPr>
          <p:cNvPr id="110596" name="Text Box 4"/>
          <p:cNvSpPr txBox="1">
            <a:spLocks noChangeArrowheads="1"/>
          </p:cNvSpPr>
          <p:nvPr/>
        </p:nvSpPr>
        <p:spPr bwMode="auto">
          <a:xfrm>
            <a:off x="1633538" y="2978150"/>
            <a:ext cx="690562" cy="404813"/>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1800" b="1"/>
              <a:t>开机</a:t>
            </a:r>
          </a:p>
        </p:txBody>
      </p:sp>
      <p:grpSp>
        <p:nvGrpSpPr>
          <p:cNvPr id="2" name="Group 5"/>
          <p:cNvGrpSpPr>
            <a:grpSpLocks/>
          </p:cNvGrpSpPr>
          <p:nvPr/>
        </p:nvGrpSpPr>
        <p:grpSpPr bwMode="auto">
          <a:xfrm>
            <a:off x="2324100" y="2978150"/>
            <a:ext cx="2765425" cy="404813"/>
            <a:chOff x="1056" y="336"/>
            <a:chExt cx="2112" cy="394"/>
          </a:xfrm>
        </p:grpSpPr>
        <p:sp>
          <p:nvSpPr>
            <p:cNvPr id="11291" name="Text Box 6"/>
            <p:cNvSpPr txBox="1">
              <a:spLocks noChangeArrowheads="1"/>
            </p:cNvSpPr>
            <p:nvPr/>
          </p:nvSpPr>
          <p:spPr bwMode="auto">
            <a:xfrm>
              <a:off x="1585" y="336"/>
              <a:ext cx="1583" cy="394"/>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800" b="1"/>
                <a:t>命令提示符出现</a:t>
              </a:r>
            </a:p>
          </p:txBody>
        </p:sp>
        <p:sp>
          <p:nvSpPr>
            <p:cNvPr id="11292" name="Line 7"/>
            <p:cNvSpPr>
              <a:spLocks noChangeShapeType="1"/>
            </p:cNvSpPr>
            <p:nvPr/>
          </p:nvSpPr>
          <p:spPr bwMode="auto">
            <a:xfrm>
              <a:off x="1056" y="480"/>
              <a:ext cx="52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8"/>
          <p:cNvGrpSpPr>
            <a:grpSpLocks/>
          </p:cNvGrpSpPr>
          <p:nvPr/>
        </p:nvGrpSpPr>
        <p:grpSpPr bwMode="auto">
          <a:xfrm>
            <a:off x="5089525" y="2978150"/>
            <a:ext cx="2074863" cy="404813"/>
            <a:chOff x="3168" y="336"/>
            <a:chExt cx="1584" cy="394"/>
          </a:xfrm>
        </p:grpSpPr>
        <p:sp>
          <p:nvSpPr>
            <p:cNvPr id="11289" name="Text Box 9"/>
            <p:cNvSpPr txBox="1">
              <a:spLocks noChangeArrowheads="1"/>
            </p:cNvSpPr>
            <p:nvPr/>
          </p:nvSpPr>
          <p:spPr bwMode="auto">
            <a:xfrm>
              <a:off x="3792" y="336"/>
              <a:ext cx="960" cy="394"/>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800" b="1"/>
                <a:t>输入命令</a:t>
              </a:r>
            </a:p>
          </p:txBody>
        </p:sp>
        <p:sp>
          <p:nvSpPr>
            <p:cNvPr id="11290" name="Line 10"/>
            <p:cNvSpPr>
              <a:spLocks noChangeShapeType="1"/>
            </p:cNvSpPr>
            <p:nvPr/>
          </p:nvSpPr>
          <p:spPr bwMode="auto">
            <a:xfrm>
              <a:off x="3168" y="480"/>
              <a:ext cx="62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20"/>
          <p:cNvGrpSpPr>
            <a:grpSpLocks/>
          </p:cNvGrpSpPr>
          <p:nvPr/>
        </p:nvGrpSpPr>
        <p:grpSpPr bwMode="auto">
          <a:xfrm>
            <a:off x="3706813" y="4706938"/>
            <a:ext cx="2011362" cy="847725"/>
            <a:chOff x="2112" y="1920"/>
            <a:chExt cx="1536" cy="826"/>
          </a:xfrm>
        </p:grpSpPr>
        <p:sp>
          <p:nvSpPr>
            <p:cNvPr id="11287" name="Text Box 21"/>
            <p:cNvSpPr txBox="1">
              <a:spLocks noChangeArrowheads="1"/>
            </p:cNvSpPr>
            <p:nvPr/>
          </p:nvSpPr>
          <p:spPr bwMode="auto">
            <a:xfrm>
              <a:off x="2112" y="2352"/>
              <a:ext cx="1536" cy="394"/>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800" b="1"/>
                <a:t>程序尾指令执行</a:t>
              </a:r>
            </a:p>
          </p:txBody>
        </p:sp>
        <p:sp>
          <p:nvSpPr>
            <p:cNvPr id="11288" name="Line 22"/>
            <p:cNvSpPr>
              <a:spLocks noChangeShapeType="1"/>
            </p:cNvSpPr>
            <p:nvPr/>
          </p:nvSpPr>
          <p:spPr bwMode="auto">
            <a:xfrm>
              <a:off x="2880" y="1920"/>
              <a:ext cx="0" cy="43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23"/>
          <p:cNvGrpSpPr>
            <a:grpSpLocks/>
          </p:cNvGrpSpPr>
          <p:nvPr/>
        </p:nvGrpSpPr>
        <p:grpSpPr bwMode="auto">
          <a:xfrm>
            <a:off x="2451100" y="5557838"/>
            <a:ext cx="4398963" cy="1100137"/>
            <a:chOff x="1152" y="2688"/>
            <a:chExt cx="3360" cy="1072"/>
          </a:xfrm>
        </p:grpSpPr>
        <p:sp>
          <p:nvSpPr>
            <p:cNvPr id="11285" name="Text Box 24"/>
            <p:cNvSpPr txBox="1">
              <a:spLocks noChangeArrowheads="1"/>
            </p:cNvSpPr>
            <p:nvPr/>
          </p:nvSpPr>
          <p:spPr bwMode="auto">
            <a:xfrm>
              <a:off x="1152" y="3072"/>
              <a:ext cx="3360" cy="688"/>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10000"/>
                </a:spcBef>
                <a:buFontTx/>
                <a:buNone/>
              </a:pPr>
              <a:r>
                <a:rPr lang="zh-CN" altLang="en-US" sz="1800" b="1"/>
                <a:t>下一个命令提示符出现</a:t>
              </a:r>
            </a:p>
            <a:p>
              <a:pPr algn="ctr" eaLnBrk="1" hangingPunct="1">
                <a:spcBef>
                  <a:spcPct val="10000"/>
                </a:spcBef>
                <a:buFontTx/>
                <a:buNone/>
              </a:pPr>
              <a:r>
                <a:rPr lang="zh-CN" altLang="en-US" sz="1800" b="1"/>
                <a:t>（在前一个命令提示符的下一行首）</a:t>
              </a:r>
            </a:p>
          </p:txBody>
        </p:sp>
        <p:sp>
          <p:nvSpPr>
            <p:cNvPr id="11286" name="Line 25"/>
            <p:cNvSpPr>
              <a:spLocks noChangeShapeType="1"/>
            </p:cNvSpPr>
            <p:nvPr/>
          </p:nvSpPr>
          <p:spPr bwMode="auto">
            <a:xfrm>
              <a:off x="2880" y="2688"/>
              <a:ext cx="0" cy="38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0618" name="Line 26"/>
          <p:cNvSpPr>
            <a:spLocks noChangeShapeType="1"/>
          </p:cNvSpPr>
          <p:nvPr/>
        </p:nvSpPr>
        <p:spPr bwMode="auto">
          <a:xfrm>
            <a:off x="6850063" y="6249988"/>
            <a:ext cx="8794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619" name="Line 27"/>
          <p:cNvSpPr>
            <a:spLocks noChangeShapeType="1"/>
          </p:cNvSpPr>
          <p:nvPr/>
        </p:nvSpPr>
        <p:spPr bwMode="auto">
          <a:xfrm flipV="1">
            <a:off x="7729538" y="3244850"/>
            <a:ext cx="0" cy="30051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620" name="Line 28"/>
          <p:cNvSpPr>
            <a:spLocks noChangeShapeType="1"/>
          </p:cNvSpPr>
          <p:nvPr/>
        </p:nvSpPr>
        <p:spPr bwMode="auto">
          <a:xfrm flipH="1">
            <a:off x="7164388" y="3244850"/>
            <a:ext cx="56515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 name="Group 17"/>
          <p:cNvGrpSpPr>
            <a:grpSpLocks/>
          </p:cNvGrpSpPr>
          <p:nvPr/>
        </p:nvGrpSpPr>
        <p:grpSpPr bwMode="auto">
          <a:xfrm>
            <a:off x="3706813" y="4098925"/>
            <a:ext cx="2011362" cy="700088"/>
            <a:chOff x="2112" y="1344"/>
            <a:chExt cx="1536" cy="681"/>
          </a:xfrm>
        </p:grpSpPr>
        <p:sp>
          <p:nvSpPr>
            <p:cNvPr id="11283" name="Text Box 18"/>
            <p:cNvSpPr txBox="1">
              <a:spLocks noChangeArrowheads="1"/>
            </p:cNvSpPr>
            <p:nvPr/>
          </p:nvSpPr>
          <p:spPr bwMode="auto">
            <a:xfrm>
              <a:off x="2112" y="1631"/>
              <a:ext cx="1536" cy="394"/>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800" b="1"/>
                <a:t>程序首指令执行</a:t>
              </a:r>
            </a:p>
          </p:txBody>
        </p:sp>
        <p:sp>
          <p:nvSpPr>
            <p:cNvPr id="11284" name="Line 19"/>
            <p:cNvSpPr>
              <a:spLocks noChangeShapeType="1"/>
            </p:cNvSpPr>
            <p:nvPr/>
          </p:nvSpPr>
          <p:spPr bwMode="auto">
            <a:xfrm>
              <a:off x="2880" y="1344"/>
              <a:ext cx="0" cy="2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11"/>
          <p:cNvGrpSpPr>
            <a:grpSpLocks/>
          </p:cNvGrpSpPr>
          <p:nvPr/>
        </p:nvGrpSpPr>
        <p:grpSpPr bwMode="auto">
          <a:xfrm>
            <a:off x="4210050" y="3362325"/>
            <a:ext cx="2325688" cy="796925"/>
            <a:chOff x="2496" y="672"/>
            <a:chExt cx="1776" cy="777"/>
          </a:xfrm>
        </p:grpSpPr>
        <p:sp>
          <p:nvSpPr>
            <p:cNvPr id="11278" name="Text Box 12"/>
            <p:cNvSpPr txBox="1">
              <a:spLocks noChangeArrowheads="1"/>
            </p:cNvSpPr>
            <p:nvPr/>
          </p:nvSpPr>
          <p:spPr bwMode="auto">
            <a:xfrm>
              <a:off x="2496" y="1054"/>
              <a:ext cx="769" cy="395"/>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800" b="1"/>
                <a:t>回车</a:t>
              </a:r>
            </a:p>
          </p:txBody>
        </p:sp>
        <p:grpSp>
          <p:nvGrpSpPr>
            <p:cNvPr id="11279" name="Group 13"/>
            <p:cNvGrpSpPr>
              <a:grpSpLocks/>
            </p:cNvGrpSpPr>
            <p:nvPr/>
          </p:nvGrpSpPr>
          <p:grpSpPr bwMode="auto">
            <a:xfrm>
              <a:off x="2880" y="672"/>
              <a:ext cx="1392" cy="384"/>
              <a:chOff x="2880" y="672"/>
              <a:chExt cx="1392" cy="384"/>
            </a:xfrm>
          </p:grpSpPr>
          <p:sp>
            <p:nvSpPr>
              <p:cNvPr id="11280" name="Line 14"/>
              <p:cNvSpPr>
                <a:spLocks noChangeShapeType="1"/>
              </p:cNvSpPr>
              <p:nvPr/>
            </p:nvSpPr>
            <p:spPr bwMode="auto">
              <a:xfrm>
                <a:off x="4272" y="672"/>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1" name="Line 15"/>
              <p:cNvSpPr>
                <a:spLocks noChangeShapeType="1"/>
              </p:cNvSpPr>
              <p:nvPr/>
            </p:nvSpPr>
            <p:spPr bwMode="auto">
              <a:xfrm flipH="1">
                <a:off x="2880" y="864"/>
                <a:ext cx="13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2" name="Line 16"/>
              <p:cNvSpPr>
                <a:spLocks noChangeShapeType="1"/>
              </p:cNvSpPr>
              <p:nvPr/>
            </p:nvSpPr>
            <p:spPr bwMode="auto">
              <a:xfrm>
                <a:off x="2880" y="864"/>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10596"/>
                                        </p:tgtEl>
                                        <p:attrNameLst>
                                          <p:attrName>style.visibility</p:attrName>
                                        </p:attrNameLst>
                                      </p:cBhvr>
                                      <p:to>
                                        <p:strVal val="visible"/>
                                      </p:to>
                                    </p:set>
                                    <p:animEffect transition="in" filter="box(out)">
                                      <p:cBhvr>
                                        <p:cTn id="7" dur="500"/>
                                        <p:tgtEl>
                                          <p:spTgt spid="110596"/>
                                        </p:tgtEl>
                                      </p:cBhvr>
                                    </p:animEffect>
                                  </p:childTnLst>
                                </p:cTn>
                              </p:par>
                            </p:childTnLst>
                          </p:cTn>
                        </p:par>
                        <p:par>
                          <p:cTn id="8" fill="hold" nodeType="afterGroup">
                            <p:stCondLst>
                              <p:cond delay="500"/>
                            </p:stCondLst>
                            <p:childTnLst>
                              <p:par>
                                <p:cTn id="9" presetID="17"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ppt_x-#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strVal val="#ppt_h"/>
                                          </p:val>
                                        </p:tav>
                                        <p:tav tm="100000">
                                          <p:val>
                                            <p:strVal val="#ppt_h"/>
                                          </p:val>
                                        </p:tav>
                                      </p:tavLst>
                                    </p:anim>
                                  </p:childTnLst>
                                </p:cTn>
                              </p:par>
                            </p:childTnLst>
                          </p:cTn>
                        </p:par>
                        <p:par>
                          <p:cTn id="15" fill="hold" nodeType="afterGroup">
                            <p:stCondLst>
                              <p:cond delay="1000"/>
                            </p:stCondLst>
                            <p:childTnLst>
                              <p:par>
                                <p:cTn id="16" presetID="17"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ppt_w/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par>
                          <p:cTn id="22" fill="hold" nodeType="afterGroup">
                            <p:stCondLst>
                              <p:cond delay="1500"/>
                            </p:stCondLst>
                            <p:childTnLst>
                              <p:par>
                                <p:cTn id="23" presetID="17"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ppt_x</p:attrName>
                                        </p:attrNameLst>
                                      </p:cBhvr>
                                      <p:tavLst>
                                        <p:tav tm="0">
                                          <p:val>
                                            <p:strVal val="#ppt_x"/>
                                          </p:val>
                                        </p:tav>
                                        <p:tav tm="100000">
                                          <p:val>
                                            <p:strVal val="#ppt_x"/>
                                          </p:val>
                                        </p:tav>
                                      </p:tavLst>
                                    </p:anim>
                                    <p:anim calcmode="lin" valueType="num">
                                      <p:cBhvr>
                                        <p:cTn id="26" dur="500" fill="hold"/>
                                        <p:tgtEl>
                                          <p:spTgt spid="7"/>
                                        </p:tgtEl>
                                        <p:attrNameLst>
                                          <p:attrName>ppt_y</p:attrName>
                                        </p:attrNameLst>
                                      </p:cBhvr>
                                      <p:tavLst>
                                        <p:tav tm="0">
                                          <p:val>
                                            <p:strVal val="#ppt_y-#ppt_h/2"/>
                                          </p:val>
                                        </p:tav>
                                        <p:tav tm="100000">
                                          <p:val>
                                            <p:strVal val="#ppt_y"/>
                                          </p:val>
                                        </p:tav>
                                      </p:tavLst>
                                    </p:anim>
                                    <p:anim calcmode="lin" valueType="num">
                                      <p:cBhvr>
                                        <p:cTn id="27" dur="500" fill="hold"/>
                                        <p:tgtEl>
                                          <p:spTgt spid="7"/>
                                        </p:tgtEl>
                                        <p:attrNameLst>
                                          <p:attrName>ppt_w</p:attrName>
                                        </p:attrNameLst>
                                      </p:cBhvr>
                                      <p:tavLst>
                                        <p:tav tm="0">
                                          <p:val>
                                            <p:strVal val="#ppt_w"/>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childTnLst>
                                </p:cTn>
                              </p:par>
                            </p:childTnLst>
                          </p:cTn>
                        </p:par>
                        <p:par>
                          <p:cTn id="29" fill="hold" nodeType="afterGroup">
                            <p:stCondLst>
                              <p:cond delay="2000"/>
                            </p:stCondLst>
                            <p:childTnLst>
                              <p:par>
                                <p:cTn id="30" presetID="17" presetClass="entr" presetSubtype="1"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ppt_h/2"/>
                                          </p:val>
                                        </p:tav>
                                        <p:tav tm="100000">
                                          <p:val>
                                            <p:strVal val="#ppt_y"/>
                                          </p:val>
                                        </p:tav>
                                      </p:tavLst>
                                    </p:anim>
                                    <p:anim calcmode="lin" valueType="num">
                                      <p:cBhvr>
                                        <p:cTn id="34" dur="500" fill="hold"/>
                                        <p:tgtEl>
                                          <p:spTgt spid="6"/>
                                        </p:tgtEl>
                                        <p:attrNameLst>
                                          <p:attrName>ppt_w</p:attrName>
                                        </p:attrNameLst>
                                      </p:cBhvr>
                                      <p:tavLst>
                                        <p:tav tm="0">
                                          <p:val>
                                            <p:strVal val="#ppt_w"/>
                                          </p:val>
                                        </p:tav>
                                        <p:tav tm="100000">
                                          <p:val>
                                            <p:strVal val="#ppt_w"/>
                                          </p:val>
                                        </p:tav>
                                      </p:tavLst>
                                    </p:anim>
                                    <p:anim calcmode="lin" valueType="num">
                                      <p:cBhvr>
                                        <p:cTn id="35" dur="500" fill="hold"/>
                                        <p:tgtEl>
                                          <p:spTgt spid="6"/>
                                        </p:tgtEl>
                                        <p:attrNameLst>
                                          <p:attrName>ppt_h</p:attrName>
                                        </p:attrNameLst>
                                      </p:cBhvr>
                                      <p:tavLst>
                                        <p:tav tm="0">
                                          <p:val>
                                            <p:fltVal val="0"/>
                                          </p:val>
                                        </p:tav>
                                        <p:tav tm="100000">
                                          <p:val>
                                            <p:strVal val="#ppt_h"/>
                                          </p:val>
                                        </p:tav>
                                      </p:tavLst>
                                    </p:anim>
                                  </p:childTnLst>
                                </p:cTn>
                              </p:par>
                            </p:childTnLst>
                          </p:cTn>
                        </p:par>
                        <p:par>
                          <p:cTn id="36" fill="hold" nodeType="afterGroup">
                            <p:stCondLst>
                              <p:cond delay="2500"/>
                            </p:stCondLst>
                            <p:childTnLst>
                              <p:par>
                                <p:cTn id="37" presetID="17" presetClass="entr" presetSubtype="1"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ppt_x</p:attrName>
                                        </p:attrNameLst>
                                      </p:cBhvr>
                                      <p:tavLst>
                                        <p:tav tm="0">
                                          <p:val>
                                            <p:strVal val="#ppt_x"/>
                                          </p:val>
                                        </p:tav>
                                        <p:tav tm="100000">
                                          <p:val>
                                            <p:strVal val="#ppt_x"/>
                                          </p:val>
                                        </p:tav>
                                      </p:tavLst>
                                    </p:anim>
                                    <p:anim calcmode="lin" valueType="num">
                                      <p:cBhvr>
                                        <p:cTn id="40" dur="500" fill="hold"/>
                                        <p:tgtEl>
                                          <p:spTgt spid="4"/>
                                        </p:tgtEl>
                                        <p:attrNameLst>
                                          <p:attrName>ppt_y</p:attrName>
                                        </p:attrNameLst>
                                      </p:cBhvr>
                                      <p:tavLst>
                                        <p:tav tm="0">
                                          <p:val>
                                            <p:strVal val="#ppt_y-#ppt_h/2"/>
                                          </p:val>
                                        </p:tav>
                                        <p:tav tm="100000">
                                          <p:val>
                                            <p:strVal val="#ppt_y"/>
                                          </p:val>
                                        </p:tav>
                                      </p:tavLst>
                                    </p:anim>
                                    <p:anim calcmode="lin" valueType="num">
                                      <p:cBhvr>
                                        <p:cTn id="41" dur="500" fill="hold"/>
                                        <p:tgtEl>
                                          <p:spTgt spid="4"/>
                                        </p:tgtEl>
                                        <p:attrNameLst>
                                          <p:attrName>ppt_w</p:attrName>
                                        </p:attrNameLst>
                                      </p:cBhvr>
                                      <p:tavLst>
                                        <p:tav tm="0">
                                          <p:val>
                                            <p:strVal val="#ppt_w"/>
                                          </p:val>
                                        </p:tav>
                                        <p:tav tm="100000">
                                          <p:val>
                                            <p:strVal val="#ppt_w"/>
                                          </p:val>
                                        </p:tav>
                                      </p:tavLst>
                                    </p:anim>
                                    <p:anim calcmode="lin" valueType="num">
                                      <p:cBhvr>
                                        <p:cTn id="42" dur="500" fill="hold"/>
                                        <p:tgtEl>
                                          <p:spTgt spid="4"/>
                                        </p:tgtEl>
                                        <p:attrNameLst>
                                          <p:attrName>ppt_h</p:attrName>
                                        </p:attrNameLst>
                                      </p:cBhvr>
                                      <p:tavLst>
                                        <p:tav tm="0">
                                          <p:val>
                                            <p:fltVal val="0"/>
                                          </p:val>
                                        </p:tav>
                                        <p:tav tm="100000">
                                          <p:val>
                                            <p:strVal val="#ppt_h"/>
                                          </p:val>
                                        </p:tav>
                                      </p:tavLst>
                                    </p:anim>
                                  </p:childTnLst>
                                </p:cTn>
                              </p:par>
                            </p:childTnLst>
                          </p:cTn>
                        </p:par>
                        <p:par>
                          <p:cTn id="43" fill="hold" nodeType="afterGroup">
                            <p:stCondLst>
                              <p:cond delay="3000"/>
                            </p:stCondLst>
                            <p:childTnLst>
                              <p:par>
                                <p:cTn id="44" presetID="17" presetClass="entr" presetSubtype="1"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ppt_x</p:attrName>
                                        </p:attrNameLst>
                                      </p:cBhvr>
                                      <p:tavLst>
                                        <p:tav tm="0">
                                          <p:val>
                                            <p:strVal val="#ppt_x"/>
                                          </p:val>
                                        </p:tav>
                                        <p:tav tm="100000">
                                          <p:val>
                                            <p:strVal val="#ppt_x"/>
                                          </p:val>
                                        </p:tav>
                                      </p:tavLst>
                                    </p:anim>
                                    <p:anim calcmode="lin" valueType="num">
                                      <p:cBhvr>
                                        <p:cTn id="47" dur="500" fill="hold"/>
                                        <p:tgtEl>
                                          <p:spTgt spid="5"/>
                                        </p:tgtEl>
                                        <p:attrNameLst>
                                          <p:attrName>ppt_y</p:attrName>
                                        </p:attrNameLst>
                                      </p:cBhvr>
                                      <p:tavLst>
                                        <p:tav tm="0">
                                          <p:val>
                                            <p:strVal val="#ppt_y-#ppt_h/2"/>
                                          </p:val>
                                        </p:tav>
                                        <p:tav tm="100000">
                                          <p:val>
                                            <p:strVal val="#ppt_y"/>
                                          </p:val>
                                        </p:tav>
                                      </p:tavLst>
                                    </p:anim>
                                    <p:anim calcmode="lin" valueType="num">
                                      <p:cBhvr>
                                        <p:cTn id="48" dur="500" fill="hold"/>
                                        <p:tgtEl>
                                          <p:spTgt spid="5"/>
                                        </p:tgtEl>
                                        <p:attrNameLst>
                                          <p:attrName>ppt_w</p:attrName>
                                        </p:attrNameLst>
                                      </p:cBhvr>
                                      <p:tavLst>
                                        <p:tav tm="0">
                                          <p:val>
                                            <p:strVal val="#ppt_w"/>
                                          </p:val>
                                        </p:tav>
                                        <p:tav tm="100000">
                                          <p:val>
                                            <p:strVal val="#ppt_w"/>
                                          </p:val>
                                        </p:tav>
                                      </p:tavLst>
                                    </p:anim>
                                    <p:anim calcmode="lin" valueType="num">
                                      <p:cBhvr>
                                        <p:cTn id="49" dur="500" fill="hold"/>
                                        <p:tgtEl>
                                          <p:spTgt spid="5"/>
                                        </p:tgtEl>
                                        <p:attrNameLst>
                                          <p:attrName>ppt_h</p:attrName>
                                        </p:attrNameLst>
                                      </p:cBhvr>
                                      <p:tavLst>
                                        <p:tav tm="0">
                                          <p:val>
                                            <p:fltVal val="0"/>
                                          </p:val>
                                        </p:tav>
                                        <p:tav tm="100000">
                                          <p:val>
                                            <p:strVal val="#ppt_h"/>
                                          </p:val>
                                        </p:tav>
                                      </p:tavLst>
                                    </p:anim>
                                  </p:childTnLst>
                                </p:cTn>
                              </p:par>
                            </p:childTnLst>
                          </p:cTn>
                        </p:par>
                        <p:par>
                          <p:cTn id="50" fill="hold" nodeType="afterGroup">
                            <p:stCondLst>
                              <p:cond delay="3500"/>
                            </p:stCondLst>
                            <p:childTnLst>
                              <p:par>
                                <p:cTn id="51" presetID="22" presetClass="entr" presetSubtype="8" fill="hold" grpId="0" nodeType="afterEffect">
                                  <p:stCondLst>
                                    <p:cond delay="0"/>
                                  </p:stCondLst>
                                  <p:childTnLst>
                                    <p:set>
                                      <p:cBhvr>
                                        <p:cTn id="52" dur="1" fill="hold">
                                          <p:stCondLst>
                                            <p:cond delay="0"/>
                                          </p:stCondLst>
                                        </p:cTn>
                                        <p:tgtEl>
                                          <p:spTgt spid="110618"/>
                                        </p:tgtEl>
                                        <p:attrNameLst>
                                          <p:attrName>style.visibility</p:attrName>
                                        </p:attrNameLst>
                                      </p:cBhvr>
                                      <p:to>
                                        <p:strVal val="visible"/>
                                      </p:to>
                                    </p:set>
                                    <p:animEffect transition="in" filter="wipe(left)">
                                      <p:cBhvr>
                                        <p:cTn id="53" dur="500"/>
                                        <p:tgtEl>
                                          <p:spTgt spid="110618"/>
                                        </p:tgtEl>
                                      </p:cBhvr>
                                    </p:animEffect>
                                  </p:childTnLst>
                                </p:cTn>
                              </p:par>
                            </p:childTnLst>
                          </p:cTn>
                        </p:par>
                        <p:par>
                          <p:cTn id="54" fill="hold" nodeType="afterGroup">
                            <p:stCondLst>
                              <p:cond delay="4000"/>
                            </p:stCondLst>
                            <p:childTnLst>
                              <p:par>
                                <p:cTn id="55" presetID="22" presetClass="entr" presetSubtype="4" fill="hold" grpId="0" nodeType="afterEffect">
                                  <p:stCondLst>
                                    <p:cond delay="0"/>
                                  </p:stCondLst>
                                  <p:childTnLst>
                                    <p:set>
                                      <p:cBhvr>
                                        <p:cTn id="56" dur="1" fill="hold">
                                          <p:stCondLst>
                                            <p:cond delay="0"/>
                                          </p:stCondLst>
                                        </p:cTn>
                                        <p:tgtEl>
                                          <p:spTgt spid="110619"/>
                                        </p:tgtEl>
                                        <p:attrNameLst>
                                          <p:attrName>style.visibility</p:attrName>
                                        </p:attrNameLst>
                                      </p:cBhvr>
                                      <p:to>
                                        <p:strVal val="visible"/>
                                      </p:to>
                                    </p:set>
                                    <p:animEffect transition="in" filter="wipe(down)">
                                      <p:cBhvr>
                                        <p:cTn id="57" dur="500"/>
                                        <p:tgtEl>
                                          <p:spTgt spid="110619"/>
                                        </p:tgtEl>
                                      </p:cBhvr>
                                    </p:animEffect>
                                  </p:childTnLst>
                                </p:cTn>
                              </p:par>
                            </p:childTnLst>
                          </p:cTn>
                        </p:par>
                        <p:par>
                          <p:cTn id="58" fill="hold" nodeType="afterGroup">
                            <p:stCondLst>
                              <p:cond delay="4500"/>
                            </p:stCondLst>
                            <p:childTnLst>
                              <p:par>
                                <p:cTn id="59" presetID="22" presetClass="entr" presetSubtype="2" fill="hold" grpId="0" nodeType="afterEffect">
                                  <p:stCondLst>
                                    <p:cond delay="0"/>
                                  </p:stCondLst>
                                  <p:childTnLst>
                                    <p:set>
                                      <p:cBhvr>
                                        <p:cTn id="60" dur="1" fill="hold">
                                          <p:stCondLst>
                                            <p:cond delay="0"/>
                                          </p:stCondLst>
                                        </p:cTn>
                                        <p:tgtEl>
                                          <p:spTgt spid="110620"/>
                                        </p:tgtEl>
                                        <p:attrNameLst>
                                          <p:attrName>style.visibility</p:attrName>
                                        </p:attrNameLst>
                                      </p:cBhvr>
                                      <p:to>
                                        <p:strVal val="visible"/>
                                      </p:to>
                                    </p:set>
                                    <p:animEffect transition="in" filter="wipe(right)">
                                      <p:cBhvr>
                                        <p:cTn id="61" dur="500"/>
                                        <p:tgtEl>
                                          <p:spTgt spid="110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nimBg="1" autoUpdateAnimBg="0"/>
      <p:bldP spid="110618" grpId="0" animBg="1"/>
      <p:bldP spid="110619" grpId="0" animBg="1"/>
      <p:bldP spid="1106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82947" name="Rectangle 3"/>
          <p:cNvSpPr>
            <a:spLocks noGrp="1" noChangeArrowheads="1"/>
          </p:cNvSpPr>
          <p:nvPr>
            <p:ph type="body" idx="1"/>
          </p:nvPr>
        </p:nvSpPr>
        <p:spPr>
          <a:xfrm>
            <a:off x="381000" y="1219200"/>
            <a:ext cx="8382000" cy="533400"/>
          </a:xfrm>
        </p:spPr>
        <p:txBody>
          <a:bodyPr/>
          <a:lstStyle/>
          <a:p>
            <a:pPr marL="193675" indent="-193675" eaLnBrk="1" hangingPunct="1">
              <a:lnSpc>
                <a:spcPct val="110000"/>
              </a:lnSpc>
              <a:spcBef>
                <a:spcPct val="25000"/>
              </a:spcBef>
              <a:buFontTx/>
              <a:buNone/>
            </a:pPr>
            <a:r>
              <a:rPr lang="en-US" altLang="zh-CN" sz="2800" b="1">
                <a:solidFill>
                  <a:srgbClr val="0033CC"/>
                </a:solidFill>
              </a:rPr>
              <a:t>2.4 </a:t>
            </a:r>
            <a:r>
              <a:rPr lang="zh-CN" altLang="en-US" sz="2800" b="1">
                <a:solidFill>
                  <a:srgbClr val="0033CC"/>
                </a:solidFill>
              </a:rPr>
              <a:t>用户接口</a:t>
            </a:r>
            <a:endParaRPr lang="zh-CN" altLang="en-US" sz="2400" b="1"/>
          </a:p>
        </p:txBody>
      </p:sp>
      <p:sp>
        <p:nvSpPr>
          <p:cNvPr id="82948" name="Text Box 4"/>
          <p:cNvSpPr txBox="1">
            <a:spLocks noChangeArrowheads="1"/>
          </p:cNvSpPr>
          <p:nvPr/>
        </p:nvSpPr>
        <p:spPr bwMode="auto">
          <a:xfrm>
            <a:off x="7473950" y="3714750"/>
            <a:ext cx="15986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a:t> Ubuntu </a:t>
            </a:r>
          </a:p>
          <a:p>
            <a:pPr eaLnBrk="1" hangingPunct="1">
              <a:spcBef>
                <a:spcPct val="50000"/>
              </a:spcBef>
              <a:buFontTx/>
              <a:buNone/>
            </a:pPr>
            <a:r>
              <a:rPr lang="en-US" altLang="zh-CN" sz="2400" b="1"/>
              <a:t>   Linux</a:t>
            </a:r>
            <a:endParaRPr lang="zh-CN" altLang="en-US" sz="2400" b="1"/>
          </a:p>
        </p:txBody>
      </p:sp>
      <p:pic>
        <p:nvPicPr>
          <p:cNvPr id="82949" name="图片 5" descr="gnome-3.1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313" y="2214563"/>
            <a:ext cx="7112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84995" name="Rectangle 3"/>
          <p:cNvSpPr>
            <a:spLocks noGrp="1" noChangeArrowheads="1"/>
          </p:cNvSpPr>
          <p:nvPr>
            <p:ph type="body" idx="1"/>
          </p:nvPr>
        </p:nvSpPr>
        <p:spPr>
          <a:xfrm>
            <a:off x="381000" y="1219200"/>
            <a:ext cx="8382000" cy="533400"/>
          </a:xfrm>
        </p:spPr>
        <p:txBody>
          <a:bodyPr/>
          <a:lstStyle/>
          <a:p>
            <a:pPr marL="193675" indent="-193675" eaLnBrk="1" hangingPunct="1">
              <a:lnSpc>
                <a:spcPct val="110000"/>
              </a:lnSpc>
              <a:spcBef>
                <a:spcPct val="25000"/>
              </a:spcBef>
              <a:buFontTx/>
              <a:buNone/>
            </a:pPr>
            <a:r>
              <a:rPr lang="en-US" altLang="zh-CN" sz="2800" b="1">
                <a:solidFill>
                  <a:srgbClr val="0033CC"/>
                </a:solidFill>
              </a:rPr>
              <a:t>2.4 </a:t>
            </a:r>
            <a:r>
              <a:rPr lang="zh-CN" altLang="en-US" sz="2800" b="1">
                <a:solidFill>
                  <a:srgbClr val="0033CC"/>
                </a:solidFill>
              </a:rPr>
              <a:t>用户接口</a:t>
            </a:r>
            <a:endParaRPr lang="zh-CN" altLang="en-US" sz="2400" b="1"/>
          </a:p>
        </p:txBody>
      </p:sp>
      <p:sp>
        <p:nvSpPr>
          <p:cNvPr id="84996" name="Text Box 4"/>
          <p:cNvSpPr txBox="1">
            <a:spLocks noChangeArrowheads="1"/>
          </p:cNvSpPr>
          <p:nvPr/>
        </p:nvSpPr>
        <p:spPr bwMode="auto">
          <a:xfrm>
            <a:off x="7451725" y="3860800"/>
            <a:ext cx="13684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t>（</a:t>
            </a:r>
            <a:r>
              <a:rPr lang="en-US" altLang="zh-CN" sz="2400" b="1"/>
              <a:t>Linux</a:t>
            </a:r>
            <a:r>
              <a:rPr lang="zh-CN" altLang="en-US" sz="2400" b="1"/>
              <a:t>命令行）</a:t>
            </a:r>
          </a:p>
        </p:txBody>
      </p:sp>
      <p:pic>
        <p:nvPicPr>
          <p:cNvPr id="84997" name="Picture 5" descr="snapshot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450" y="1957388"/>
            <a:ext cx="62484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87043" name="Rectangle 3"/>
          <p:cNvSpPr>
            <a:spLocks noGrp="1" noChangeArrowheads="1"/>
          </p:cNvSpPr>
          <p:nvPr>
            <p:ph type="body" idx="1"/>
          </p:nvPr>
        </p:nvSpPr>
        <p:spPr>
          <a:xfrm>
            <a:off x="381000" y="1219200"/>
            <a:ext cx="8382000" cy="533400"/>
          </a:xfrm>
        </p:spPr>
        <p:txBody>
          <a:bodyPr/>
          <a:lstStyle/>
          <a:p>
            <a:pPr marL="193675" indent="-193675" eaLnBrk="1" hangingPunct="1">
              <a:lnSpc>
                <a:spcPct val="110000"/>
              </a:lnSpc>
              <a:spcBef>
                <a:spcPct val="25000"/>
              </a:spcBef>
              <a:buFontTx/>
              <a:buNone/>
            </a:pPr>
            <a:r>
              <a:rPr lang="en-US" altLang="zh-CN" sz="2800" b="1">
                <a:solidFill>
                  <a:srgbClr val="0033CC"/>
                </a:solidFill>
              </a:rPr>
              <a:t>2.4 </a:t>
            </a:r>
            <a:r>
              <a:rPr lang="zh-CN" altLang="en-US" sz="2800" b="1">
                <a:solidFill>
                  <a:srgbClr val="0033CC"/>
                </a:solidFill>
              </a:rPr>
              <a:t>用户接口</a:t>
            </a:r>
            <a:endParaRPr lang="zh-CN" altLang="en-US" sz="2400" b="1"/>
          </a:p>
        </p:txBody>
      </p:sp>
      <p:sp>
        <p:nvSpPr>
          <p:cNvPr id="87044" name="Text Box 4"/>
          <p:cNvSpPr txBox="1">
            <a:spLocks noChangeArrowheads="1"/>
          </p:cNvSpPr>
          <p:nvPr/>
        </p:nvSpPr>
        <p:spPr bwMode="auto">
          <a:xfrm>
            <a:off x="7221538" y="3886200"/>
            <a:ext cx="13827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t>（</a:t>
            </a:r>
            <a:r>
              <a:rPr lang="en-US" altLang="zh-CN" sz="2400" b="1"/>
              <a:t>Linux</a:t>
            </a:r>
            <a:r>
              <a:rPr lang="zh-CN" altLang="en-US" sz="2400" b="1"/>
              <a:t>图形）</a:t>
            </a:r>
          </a:p>
        </p:txBody>
      </p:sp>
      <p:pic>
        <p:nvPicPr>
          <p:cNvPr id="87045" name="Picture 5" descr="snapshot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1947863"/>
            <a:ext cx="62484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89091" name="Rectangle 3"/>
          <p:cNvSpPr>
            <a:spLocks noGrp="1" noChangeArrowheads="1"/>
          </p:cNvSpPr>
          <p:nvPr>
            <p:ph type="body" idx="1"/>
          </p:nvPr>
        </p:nvSpPr>
        <p:spPr>
          <a:xfrm>
            <a:off x="381000" y="1219200"/>
            <a:ext cx="8382000" cy="1143000"/>
          </a:xfrm>
        </p:spPr>
        <p:txBody>
          <a:bodyPr/>
          <a:lstStyle/>
          <a:p>
            <a:pPr marL="193675" indent="-193675" eaLnBrk="1" hangingPunct="1">
              <a:lnSpc>
                <a:spcPct val="110000"/>
              </a:lnSpc>
              <a:spcBef>
                <a:spcPct val="25000"/>
              </a:spcBef>
              <a:buFontTx/>
              <a:buNone/>
            </a:pPr>
            <a:r>
              <a:rPr lang="en-US" altLang="zh-CN" b="1">
                <a:solidFill>
                  <a:srgbClr val="0033CC"/>
                </a:solidFill>
              </a:rPr>
              <a:t>2.4 </a:t>
            </a:r>
            <a:r>
              <a:rPr lang="zh-CN" altLang="en-US" b="1">
                <a:solidFill>
                  <a:srgbClr val="0033CC"/>
                </a:solidFill>
              </a:rPr>
              <a:t>用户接口</a:t>
            </a:r>
          </a:p>
          <a:p>
            <a:pPr marL="669925" lvl="1" eaLnBrk="1" hangingPunct="1">
              <a:lnSpc>
                <a:spcPct val="110000"/>
              </a:lnSpc>
              <a:spcBef>
                <a:spcPct val="25000"/>
              </a:spcBef>
              <a:buFontTx/>
              <a:buBlip>
                <a:blip r:embed="rId3"/>
              </a:buBlip>
            </a:pPr>
            <a:r>
              <a:rPr lang="en-US" altLang="zh-CN" sz="2400" b="1"/>
              <a:t>Windows</a:t>
            </a:r>
            <a:r>
              <a:rPr lang="zh-CN" altLang="en-US" sz="2400" b="1"/>
              <a:t>图形用户接口</a:t>
            </a:r>
          </a:p>
        </p:txBody>
      </p:sp>
      <p:pic>
        <p:nvPicPr>
          <p:cNvPr id="890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5146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Text Box 5"/>
          <p:cNvSpPr txBox="1">
            <a:spLocks noChangeArrowheads="1"/>
          </p:cNvSpPr>
          <p:nvPr/>
        </p:nvSpPr>
        <p:spPr bwMode="auto">
          <a:xfrm>
            <a:off x="6934200" y="38862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t>图标</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91139" name="Rectangle 3"/>
          <p:cNvSpPr>
            <a:spLocks noGrp="1" noChangeArrowheads="1"/>
          </p:cNvSpPr>
          <p:nvPr>
            <p:ph type="body" idx="1"/>
          </p:nvPr>
        </p:nvSpPr>
        <p:spPr>
          <a:xfrm>
            <a:off x="381000" y="1219200"/>
            <a:ext cx="8382000" cy="1143000"/>
          </a:xfrm>
        </p:spPr>
        <p:txBody>
          <a:bodyPr/>
          <a:lstStyle/>
          <a:p>
            <a:pPr marL="193675" indent="-193675" eaLnBrk="1" hangingPunct="1">
              <a:lnSpc>
                <a:spcPct val="110000"/>
              </a:lnSpc>
              <a:spcBef>
                <a:spcPct val="25000"/>
              </a:spcBef>
              <a:buFontTx/>
              <a:buNone/>
            </a:pPr>
            <a:r>
              <a:rPr lang="en-US" altLang="zh-CN" b="1">
                <a:solidFill>
                  <a:srgbClr val="0033CC"/>
                </a:solidFill>
              </a:rPr>
              <a:t>2.4 </a:t>
            </a:r>
            <a:r>
              <a:rPr lang="zh-CN" altLang="en-US" b="1">
                <a:solidFill>
                  <a:srgbClr val="0033CC"/>
                </a:solidFill>
              </a:rPr>
              <a:t>用户接口</a:t>
            </a:r>
          </a:p>
          <a:p>
            <a:pPr marL="669925" lvl="1" eaLnBrk="1" hangingPunct="1">
              <a:lnSpc>
                <a:spcPct val="110000"/>
              </a:lnSpc>
              <a:spcBef>
                <a:spcPct val="25000"/>
              </a:spcBef>
              <a:buFontTx/>
              <a:buBlip>
                <a:blip r:embed="rId3"/>
              </a:buBlip>
            </a:pPr>
            <a:r>
              <a:rPr lang="en-US" altLang="zh-CN" sz="2400" b="1"/>
              <a:t>Windows</a:t>
            </a:r>
            <a:r>
              <a:rPr lang="zh-CN" altLang="en-US" sz="2400" b="1"/>
              <a:t>图形用户接口</a:t>
            </a:r>
          </a:p>
        </p:txBody>
      </p:sp>
      <p:sp>
        <p:nvSpPr>
          <p:cNvPr id="91140" name="Text Box 4"/>
          <p:cNvSpPr txBox="1">
            <a:spLocks noChangeArrowheads="1"/>
          </p:cNvSpPr>
          <p:nvPr/>
        </p:nvSpPr>
        <p:spPr bwMode="auto">
          <a:xfrm>
            <a:off x="7086600" y="38862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t>窗口</a:t>
            </a:r>
          </a:p>
        </p:txBody>
      </p:sp>
      <p:pic>
        <p:nvPicPr>
          <p:cNvPr id="911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495550"/>
            <a:ext cx="54102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93187" name="Rectangle 3"/>
          <p:cNvSpPr>
            <a:spLocks noGrp="1" noChangeArrowheads="1"/>
          </p:cNvSpPr>
          <p:nvPr>
            <p:ph type="body" idx="1"/>
          </p:nvPr>
        </p:nvSpPr>
        <p:spPr>
          <a:xfrm>
            <a:off x="381000" y="1219200"/>
            <a:ext cx="8382000" cy="1143000"/>
          </a:xfrm>
        </p:spPr>
        <p:txBody>
          <a:bodyPr/>
          <a:lstStyle/>
          <a:p>
            <a:pPr marL="193675" indent="-193675" eaLnBrk="1" hangingPunct="1">
              <a:lnSpc>
                <a:spcPct val="110000"/>
              </a:lnSpc>
              <a:spcBef>
                <a:spcPct val="25000"/>
              </a:spcBef>
              <a:buFontTx/>
              <a:buNone/>
            </a:pPr>
            <a:r>
              <a:rPr lang="en-US" altLang="zh-CN" b="1">
                <a:solidFill>
                  <a:srgbClr val="0033CC"/>
                </a:solidFill>
              </a:rPr>
              <a:t>2.4 </a:t>
            </a:r>
            <a:r>
              <a:rPr lang="zh-CN" altLang="en-US" b="1">
                <a:solidFill>
                  <a:srgbClr val="0033CC"/>
                </a:solidFill>
              </a:rPr>
              <a:t>用户接口</a:t>
            </a:r>
          </a:p>
          <a:p>
            <a:pPr marL="669925" lvl="1" eaLnBrk="1" hangingPunct="1">
              <a:lnSpc>
                <a:spcPct val="110000"/>
              </a:lnSpc>
              <a:spcBef>
                <a:spcPct val="25000"/>
              </a:spcBef>
              <a:buFontTx/>
              <a:buBlip>
                <a:blip r:embed="rId3"/>
              </a:buBlip>
            </a:pPr>
            <a:r>
              <a:rPr lang="en-US" altLang="zh-CN" sz="2400" b="1"/>
              <a:t>Windows</a:t>
            </a:r>
            <a:r>
              <a:rPr lang="zh-CN" altLang="en-US" sz="2400" b="1"/>
              <a:t>图形用户接口</a:t>
            </a:r>
          </a:p>
        </p:txBody>
      </p:sp>
      <p:sp>
        <p:nvSpPr>
          <p:cNvPr id="93188" name="Text Box 4"/>
          <p:cNvSpPr txBox="1">
            <a:spLocks noChangeArrowheads="1"/>
          </p:cNvSpPr>
          <p:nvPr/>
        </p:nvSpPr>
        <p:spPr bwMode="auto">
          <a:xfrm>
            <a:off x="7086600" y="38862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t>对话框</a:t>
            </a:r>
          </a:p>
        </p:txBody>
      </p:sp>
      <p:pic>
        <p:nvPicPr>
          <p:cNvPr id="931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495550"/>
            <a:ext cx="54102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95235" name="Rectangle 3"/>
          <p:cNvSpPr>
            <a:spLocks noGrp="1" noChangeArrowheads="1"/>
          </p:cNvSpPr>
          <p:nvPr>
            <p:ph type="body" idx="1"/>
          </p:nvPr>
        </p:nvSpPr>
        <p:spPr>
          <a:xfrm>
            <a:off x="381000" y="1219200"/>
            <a:ext cx="8382000" cy="1143000"/>
          </a:xfrm>
        </p:spPr>
        <p:txBody>
          <a:bodyPr/>
          <a:lstStyle/>
          <a:p>
            <a:pPr marL="193675" indent="-193675" eaLnBrk="1" hangingPunct="1">
              <a:lnSpc>
                <a:spcPct val="110000"/>
              </a:lnSpc>
              <a:spcBef>
                <a:spcPct val="25000"/>
              </a:spcBef>
              <a:buFontTx/>
              <a:buNone/>
            </a:pPr>
            <a:r>
              <a:rPr lang="en-US" altLang="zh-CN" b="1">
                <a:solidFill>
                  <a:srgbClr val="0033CC"/>
                </a:solidFill>
              </a:rPr>
              <a:t>2.4 </a:t>
            </a:r>
            <a:r>
              <a:rPr lang="zh-CN" altLang="en-US" b="1">
                <a:solidFill>
                  <a:srgbClr val="0033CC"/>
                </a:solidFill>
              </a:rPr>
              <a:t>用户接口</a:t>
            </a:r>
          </a:p>
          <a:p>
            <a:pPr marL="669925" lvl="1" eaLnBrk="1" hangingPunct="1">
              <a:lnSpc>
                <a:spcPct val="110000"/>
              </a:lnSpc>
              <a:spcBef>
                <a:spcPct val="25000"/>
              </a:spcBef>
              <a:buFontTx/>
              <a:buBlip>
                <a:blip r:embed="rId3"/>
              </a:buBlip>
            </a:pPr>
            <a:r>
              <a:rPr lang="en-US" altLang="zh-CN" sz="2400" b="1"/>
              <a:t>Windows</a:t>
            </a:r>
            <a:r>
              <a:rPr lang="zh-CN" altLang="en-US" sz="2400" b="1"/>
              <a:t>图形用户接口</a:t>
            </a:r>
          </a:p>
        </p:txBody>
      </p:sp>
      <p:sp>
        <p:nvSpPr>
          <p:cNvPr id="95236" name="Text Box 4"/>
          <p:cNvSpPr txBox="1">
            <a:spLocks noChangeArrowheads="1"/>
          </p:cNvSpPr>
          <p:nvPr/>
        </p:nvSpPr>
        <p:spPr bwMode="auto">
          <a:xfrm>
            <a:off x="7086600" y="38862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t>菜单</a:t>
            </a:r>
          </a:p>
        </p:txBody>
      </p:sp>
      <p:pic>
        <p:nvPicPr>
          <p:cNvPr id="952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609850"/>
            <a:ext cx="525780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97283" name="Rectangle 3"/>
          <p:cNvSpPr>
            <a:spLocks noGrp="1" noChangeArrowheads="1"/>
          </p:cNvSpPr>
          <p:nvPr>
            <p:ph type="body" idx="1"/>
          </p:nvPr>
        </p:nvSpPr>
        <p:spPr>
          <a:xfrm>
            <a:off x="381000" y="1219200"/>
            <a:ext cx="8382000" cy="1143000"/>
          </a:xfrm>
        </p:spPr>
        <p:txBody>
          <a:bodyPr/>
          <a:lstStyle/>
          <a:p>
            <a:pPr marL="193675" indent="-193675" eaLnBrk="1" hangingPunct="1">
              <a:lnSpc>
                <a:spcPct val="110000"/>
              </a:lnSpc>
              <a:spcBef>
                <a:spcPct val="25000"/>
              </a:spcBef>
              <a:buFontTx/>
              <a:buNone/>
            </a:pPr>
            <a:r>
              <a:rPr lang="en-US" altLang="zh-CN" b="1">
                <a:solidFill>
                  <a:srgbClr val="0033CC"/>
                </a:solidFill>
              </a:rPr>
              <a:t>2.4 </a:t>
            </a:r>
            <a:r>
              <a:rPr lang="zh-CN" altLang="en-US" b="1">
                <a:solidFill>
                  <a:srgbClr val="0033CC"/>
                </a:solidFill>
              </a:rPr>
              <a:t>用户接口</a:t>
            </a:r>
          </a:p>
          <a:p>
            <a:pPr marL="669925" lvl="1" eaLnBrk="1" hangingPunct="1">
              <a:lnSpc>
                <a:spcPct val="110000"/>
              </a:lnSpc>
              <a:spcBef>
                <a:spcPct val="25000"/>
              </a:spcBef>
              <a:buFontTx/>
              <a:buBlip>
                <a:blip r:embed="rId3"/>
              </a:buBlip>
            </a:pPr>
            <a:r>
              <a:rPr lang="en-US" altLang="zh-CN" sz="2400" b="1"/>
              <a:t>Windows</a:t>
            </a:r>
            <a:r>
              <a:rPr lang="zh-CN" altLang="en-US" sz="2400" b="1"/>
              <a:t>图形用户接口</a:t>
            </a:r>
          </a:p>
        </p:txBody>
      </p:sp>
      <p:sp>
        <p:nvSpPr>
          <p:cNvPr id="97284" name="Text Box 4"/>
          <p:cNvSpPr txBox="1">
            <a:spLocks noChangeArrowheads="1"/>
          </p:cNvSpPr>
          <p:nvPr/>
        </p:nvSpPr>
        <p:spPr bwMode="auto">
          <a:xfrm>
            <a:off x="7086600" y="38862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t>菜单</a:t>
            </a:r>
          </a:p>
        </p:txBody>
      </p:sp>
      <p:pic>
        <p:nvPicPr>
          <p:cNvPr id="972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438400"/>
            <a:ext cx="54102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9810"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99331" name="Rectangle 3"/>
          <p:cNvSpPr>
            <a:spLocks noGrp="1" noChangeArrowheads="1"/>
          </p:cNvSpPr>
          <p:nvPr>
            <p:ph type="body" idx="1"/>
          </p:nvPr>
        </p:nvSpPr>
        <p:spPr>
          <a:xfrm>
            <a:off x="685800" y="1196975"/>
            <a:ext cx="7772400" cy="4572000"/>
          </a:xfrm>
        </p:spPr>
        <p:txBody>
          <a:bodyPr/>
          <a:lstStyle/>
          <a:p>
            <a:pPr eaLnBrk="1" hangingPunct="1"/>
            <a:r>
              <a:rPr lang="en-US" altLang="zh-CN" sz="3600" b="1" dirty="0">
                <a:solidFill>
                  <a:srgbClr val="0033CC"/>
                </a:solidFill>
              </a:rPr>
              <a:t>2.4 </a:t>
            </a:r>
            <a:r>
              <a:rPr lang="zh-CN" altLang="en-US" sz="3600" b="1" dirty="0">
                <a:solidFill>
                  <a:srgbClr val="0033CC"/>
                </a:solidFill>
              </a:rPr>
              <a:t>用户接口</a:t>
            </a:r>
          </a:p>
          <a:p>
            <a:pPr lvl="1" eaLnBrk="1" hangingPunct="1">
              <a:lnSpc>
                <a:spcPct val="110000"/>
              </a:lnSpc>
              <a:spcBef>
                <a:spcPct val="25000"/>
              </a:spcBef>
              <a:buFontTx/>
              <a:buBlip>
                <a:blip r:embed="rId2"/>
              </a:buBlip>
            </a:pPr>
            <a:r>
              <a:rPr lang="zh-CN" altLang="en-US" b="1" dirty="0"/>
              <a:t> </a:t>
            </a:r>
            <a:r>
              <a:rPr lang="en-US" altLang="zh-CN" b="1" dirty="0"/>
              <a:t>Gary </a:t>
            </a:r>
            <a:r>
              <a:rPr lang="en-US" altLang="zh-CN" b="1" dirty="0" err="1"/>
              <a:t>Kildall</a:t>
            </a:r>
            <a:endParaRPr lang="en-US" altLang="zh-CN" sz="3200" b="1" dirty="0">
              <a:solidFill>
                <a:srgbClr val="0033CC"/>
              </a:solidFill>
            </a:endParaRPr>
          </a:p>
        </p:txBody>
      </p:sp>
      <p:pic>
        <p:nvPicPr>
          <p:cNvPr id="99332" name="Picture 4" descr="200px-GaryKild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492375"/>
            <a:ext cx="18288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Text Box 5"/>
          <p:cNvSpPr txBox="1">
            <a:spLocks noChangeArrowheads="1"/>
          </p:cNvSpPr>
          <p:nvPr/>
        </p:nvSpPr>
        <p:spPr bwMode="auto">
          <a:xfrm>
            <a:off x="3419475" y="2349500"/>
            <a:ext cx="54737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70</a:t>
            </a:r>
            <a:r>
              <a:rPr lang="zh-CN" altLang="en-US" sz="2400"/>
              <a:t>年代初，微机相关程序设计与开发的先驱</a:t>
            </a:r>
          </a:p>
          <a:p>
            <a:pPr eaLnBrk="1" hangingPunct="1">
              <a:spcBef>
                <a:spcPct val="50000"/>
              </a:spcBef>
              <a:buFontTx/>
              <a:buNone/>
            </a:pPr>
            <a:r>
              <a:rPr lang="en-US" altLang="zh-CN" sz="2400"/>
              <a:t>1973</a:t>
            </a:r>
            <a:r>
              <a:rPr lang="zh-CN" altLang="en-US" sz="2400"/>
              <a:t>年被</a:t>
            </a:r>
            <a:r>
              <a:rPr lang="en-US" altLang="zh-CN" sz="2400"/>
              <a:t>Intel</a:t>
            </a:r>
            <a:r>
              <a:rPr lang="zh-CN" altLang="en-US" sz="2400"/>
              <a:t>雇佣，开发出来了支持软驱的操作系统</a:t>
            </a:r>
            <a:r>
              <a:rPr lang="en-US" altLang="zh-CN" sz="2400"/>
              <a:t>CP/M</a:t>
            </a:r>
          </a:p>
          <a:p>
            <a:pPr eaLnBrk="1" hangingPunct="1">
              <a:spcBef>
                <a:spcPct val="50000"/>
              </a:spcBef>
              <a:buFontTx/>
              <a:buNone/>
            </a:pPr>
            <a:r>
              <a:rPr lang="en-US" altLang="zh-CN" sz="2400"/>
              <a:t>Intel</a:t>
            </a:r>
            <a:r>
              <a:rPr lang="zh-CN" altLang="en-US" sz="2400"/>
              <a:t>对</a:t>
            </a:r>
            <a:r>
              <a:rPr lang="en-US" altLang="zh-CN" sz="2400"/>
              <a:t>CP/M</a:t>
            </a:r>
            <a:r>
              <a:rPr lang="zh-CN" altLang="en-US" sz="2400"/>
              <a:t>不感兴趣，</a:t>
            </a:r>
            <a:r>
              <a:rPr lang="en-US" altLang="zh-CN" sz="2400"/>
              <a:t>Kildall</a:t>
            </a:r>
            <a:r>
              <a:rPr lang="zh-CN" altLang="en-US" sz="2400"/>
              <a:t>脱离</a:t>
            </a:r>
            <a:r>
              <a:rPr lang="en-US" altLang="zh-CN" sz="2400"/>
              <a:t>Intel</a:t>
            </a:r>
            <a:r>
              <a:rPr lang="zh-CN" altLang="en-US" sz="2400"/>
              <a:t>，成立公司</a:t>
            </a:r>
            <a:r>
              <a:rPr lang="en-US" altLang="zh-CN" sz="2400"/>
              <a:t>Digital</a:t>
            </a:r>
            <a:r>
              <a:rPr lang="zh-CN" altLang="en-US" sz="2400"/>
              <a:t>来销售</a:t>
            </a:r>
            <a:r>
              <a:rPr lang="en-US" altLang="zh-CN" sz="2400"/>
              <a:t>CP/M</a:t>
            </a:r>
          </a:p>
          <a:p>
            <a:pPr eaLnBrk="1" hangingPunct="1">
              <a:spcBef>
                <a:spcPct val="50000"/>
              </a:spcBef>
              <a:buFontTx/>
              <a:buNone/>
            </a:pPr>
            <a:r>
              <a:rPr lang="zh-CN" altLang="en-US" sz="2400"/>
              <a:t>第一个提出</a:t>
            </a:r>
            <a:r>
              <a:rPr lang="en-US" altLang="zh-CN" sz="2400"/>
              <a:t>BIOS</a:t>
            </a:r>
            <a:r>
              <a:rPr lang="zh-CN" altLang="en-US" sz="2400"/>
              <a:t>概念的人</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0834"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100355" name="Rectangle 3"/>
          <p:cNvSpPr>
            <a:spLocks noGrp="1" noChangeArrowheads="1"/>
          </p:cNvSpPr>
          <p:nvPr>
            <p:ph type="body" idx="1"/>
          </p:nvPr>
        </p:nvSpPr>
        <p:spPr>
          <a:xfrm>
            <a:off x="685800" y="1268413"/>
            <a:ext cx="7772400" cy="4572000"/>
          </a:xfrm>
        </p:spPr>
        <p:txBody>
          <a:bodyPr/>
          <a:lstStyle/>
          <a:p>
            <a:pPr eaLnBrk="1" hangingPunct="1"/>
            <a:r>
              <a:rPr lang="en-US" altLang="zh-CN" sz="3600" b="1">
                <a:solidFill>
                  <a:srgbClr val="0033CC"/>
                </a:solidFill>
              </a:rPr>
              <a:t>2.4 </a:t>
            </a:r>
            <a:r>
              <a:rPr lang="zh-CN" altLang="en-US" sz="3600" b="1">
                <a:solidFill>
                  <a:srgbClr val="0033CC"/>
                </a:solidFill>
              </a:rPr>
              <a:t>用户接口</a:t>
            </a:r>
          </a:p>
          <a:p>
            <a:pPr lvl="1" eaLnBrk="1" hangingPunct="1">
              <a:lnSpc>
                <a:spcPct val="110000"/>
              </a:lnSpc>
              <a:spcBef>
                <a:spcPct val="25000"/>
              </a:spcBef>
              <a:buFontTx/>
              <a:buBlip>
                <a:blip r:embed="rId2"/>
              </a:buBlip>
            </a:pPr>
            <a:r>
              <a:rPr lang="zh-CN" altLang="en-US" b="1"/>
              <a:t> </a:t>
            </a:r>
            <a:r>
              <a:rPr lang="en-US" altLang="zh-CN" b="1"/>
              <a:t>Gary Kildall</a:t>
            </a:r>
            <a:endParaRPr lang="en-US" altLang="zh-CN" sz="3200" b="1">
              <a:solidFill>
                <a:srgbClr val="0033CC"/>
              </a:solidFill>
            </a:endParaRPr>
          </a:p>
        </p:txBody>
      </p:sp>
      <p:pic>
        <p:nvPicPr>
          <p:cNvPr id="100356" name="Picture 4" descr="200px-GaryKild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924175"/>
            <a:ext cx="18288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 Box 5"/>
          <p:cNvSpPr txBox="1">
            <a:spLocks noChangeArrowheads="1"/>
          </p:cNvSpPr>
          <p:nvPr/>
        </p:nvSpPr>
        <p:spPr bwMode="auto">
          <a:xfrm>
            <a:off x="3492500" y="2446338"/>
            <a:ext cx="5400675" cy="415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t>CP/M</a:t>
            </a:r>
            <a:r>
              <a:rPr lang="zh-CN" altLang="en-US" sz="2800" dirty="0"/>
              <a:t>获得了巨大的成功，一年可以赚</a:t>
            </a:r>
            <a:r>
              <a:rPr lang="en-US" altLang="zh-CN" sz="2800" dirty="0"/>
              <a:t>500</a:t>
            </a:r>
            <a:r>
              <a:rPr lang="zh-CN" altLang="en-US" sz="2800" dirty="0"/>
              <a:t>多万美元</a:t>
            </a:r>
          </a:p>
          <a:p>
            <a:pPr eaLnBrk="1" hangingPunct="1">
              <a:spcBef>
                <a:spcPct val="50000"/>
              </a:spcBef>
              <a:buFontTx/>
              <a:buNone/>
            </a:pPr>
            <a:r>
              <a:rPr lang="en-US" altLang="zh-CN" sz="2800" dirty="0"/>
              <a:t>1980</a:t>
            </a:r>
            <a:r>
              <a:rPr lang="zh-CN" altLang="en-US" sz="2800" dirty="0"/>
              <a:t>年，</a:t>
            </a:r>
            <a:r>
              <a:rPr lang="en-US" altLang="zh-CN" sz="2800" dirty="0"/>
              <a:t>IBM</a:t>
            </a:r>
            <a:r>
              <a:rPr lang="zh-CN" altLang="en-US" sz="2800" dirty="0"/>
              <a:t>准备推出</a:t>
            </a:r>
            <a:r>
              <a:rPr lang="en-US" altLang="zh-CN" sz="2800" dirty="0"/>
              <a:t>PC</a:t>
            </a:r>
            <a:r>
              <a:rPr lang="zh-CN" altLang="en-US" sz="2800" dirty="0"/>
              <a:t>计算机，苦于没有合适的</a:t>
            </a:r>
            <a:r>
              <a:rPr lang="en-US" altLang="zh-CN" sz="2800" dirty="0"/>
              <a:t>OS</a:t>
            </a:r>
          </a:p>
          <a:p>
            <a:pPr eaLnBrk="1" hangingPunct="1">
              <a:spcBef>
                <a:spcPct val="50000"/>
              </a:spcBef>
              <a:buFontTx/>
              <a:buNone/>
            </a:pPr>
            <a:r>
              <a:rPr lang="en-US" altLang="zh-CN" sz="2800" dirty="0"/>
              <a:t>IBM</a:t>
            </a:r>
            <a:r>
              <a:rPr lang="zh-CN" altLang="en-US" sz="2800" dirty="0"/>
              <a:t>派人与</a:t>
            </a:r>
            <a:r>
              <a:rPr lang="en-US" altLang="zh-CN" sz="2800" dirty="0" err="1"/>
              <a:t>Kildall</a:t>
            </a:r>
            <a:r>
              <a:rPr lang="zh-CN" altLang="en-US" sz="2800" dirty="0"/>
              <a:t>谈判，求购</a:t>
            </a:r>
            <a:r>
              <a:rPr lang="en-US" altLang="zh-CN" sz="2800" dirty="0"/>
              <a:t>CP/M</a:t>
            </a:r>
            <a:r>
              <a:rPr lang="zh-CN" altLang="en-US" sz="2800" dirty="0"/>
              <a:t>，可</a:t>
            </a:r>
            <a:r>
              <a:rPr lang="en-US" altLang="zh-CN" sz="2800" dirty="0" err="1"/>
              <a:t>Kildall</a:t>
            </a:r>
            <a:r>
              <a:rPr lang="zh-CN" altLang="en-US" sz="2800" dirty="0"/>
              <a:t>拒绝与</a:t>
            </a:r>
            <a:r>
              <a:rPr lang="en-US" altLang="zh-CN" sz="2800" dirty="0"/>
              <a:t>IBM</a:t>
            </a:r>
            <a:r>
              <a:rPr lang="zh-CN" altLang="en-US" sz="2800" dirty="0"/>
              <a:t>的人见面，只派了一个次要的人。</a:t>
            </a:r>
          </a:p>
          <a:p>
            <a:pPr eaLnBrk="1" hangingPunct="1">
              <a:spcBef>
                <a:spcPct val="50000"/>
              </a:spcBef>
              <a:buFontTx/>
              <a:buNone/>
            </a:pPr>
            <a:r>
              <a:rPr lang="en-US" altLang="zh-CN" sz="2800" dirty="0"/>
              <a:t>IBM</a:t>
            </a:r>
            <a:r>
              <a:rPr lang="zh-CN" altLang="en-US" sz="2800" dirty="0"/>
              <a:t>转而求助一名哈佛的辍学生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13315" name="Rectangle 3"/>
          <p:cNvSpPr>
            <a:spLocks noGrp="1" noChangeArrowheads="1"/>
          </p:cNvSpPr>
          <p:nvPr>
            <p:ph type="body" idx="1"/>
          </p:nvPr>
        </p:nvSpPr>
        <p:spPr>
          <a:xfrm>
            <a:off x="685800" y="1196975"/>
            <a:ext cx="7848600" cy="5029200"/>
          </a:xfrm>
        </p:spPr>
        <p:txBody>
          <a:bodyPr/>
          <a:lstStyle/>
          <a:p>
            <a:pPr eaLnBrk="1" hangingPunct="1">
              <a:buFontTx/>
              <a:buNone/>
            </a:pPr>
            <a:r>
              <a:rPr lang="en-US" altLang="zh-CN" sz="4000" b="1">
                <a:solidFill>
                  <a:schemeClr val="accent2"/>
                </a:solidFill>
              </a:rPr>
              <a:t>2.1 </a:t>
            </a:r>
            <a:r>
              <a:rPr lang="zh-CN" altLang="en-US" sz="4000" b="1">
                <a:solidFill>
                  <a:schemeClr val="accent2"/>
                </a:solidFill>
              </a:rPr>
              <a:t>程序的启动和结束</a:t>
            </a:r>
          </a:p>
          <a:p>
            <a:pPr eaLnBrk="1" hangingPunct="1">
              <a:buFontTx/>
              <a:buNone/>
            </a:pPr>
            <a:r>
              <a:rPr lang="en-US" altLang="zh-CN" sz="3600" b="1">
                <a:solidFill>
                  <a:srgbClr val="008000"/>
                </a:solidFill>
              </a:rPr>
              <a:t>2.1.1 </a:t>
            </a:r>
            <a:r>
              <a:rPr lang="zh-CN" altLang="en-US" sz="3600" b="1">
                <a:solidFill>
                  <a:srgbClr val="008000"/>
                </a:solidFill>
              </a:rPr>
              <a:t>程序的启动</a:t>
            </a:r>
            <a:endParaRPr lang="zh-CN" altLang="en-US" sz="3600" b="1">
              <a:solidFill>
                <a:srgbClr val="FF3300"/>
              </a:solidFill>
            </a:endParaRPr>
          </a:p>
          <a:p>
            <a:pPr eaLnBrk="1" hangingPunct="1">
              <a:buFontTx/>
              <a:buBlip>
                <a:blip r:embed="rId3"/>
              </a:buBlip>
            </a:pPr>
            <a:r>
              <a:rPr lang="zh-CN" altLang="en-US" b="1"/>
              <a:t>第二种方式：批处理方式</a:t>
            </a:r>
          </a:p>
          <a:p>
            <a:pPr marL="939800" lvl="1" indent="-482600" eaLnBrk="1" hangingPunct="1">
              <a:buFontTx/>
              <a:buBlip>
                <a:blip r:embed="rId4"/>
              </a:buBlip>
            </a:pPr>
            <a:r>
              <a:rPr lang="zh-CN" altLang="en-US" b="1"/>
              <a:t>例子：启动中文环境需要多条命令</a:t>
            </a:r>
          </a:p>
          <a:p>
            <a:pPr marL="1282700" lvl="2" eaLnBrk="1" hangingPunct="1">
              <a:buFontTx/>
              <a:buNone/>
            </a:pPr>
            <a:r>
              <a:rPr lang="zh-CN" altLang="en-US" b="1"/>
              <a:t>装入字库</a:t>
            </a:r>
          </a:p>
          <a:p>
            <a:pPr marL="1282700" lvl="2" eaLnBrk="1" hangingPunct="1">
              <a:buFontTx/>
              <a:buNone/>
            </a:pPr>
            <a:r>
              <a:rPr lang="zh-CN" altLang="en-US" b="1"/>
              <a:t>启动主程序</a:t>
            </a:r>
          </a:p>
          <a:p>
            <a:pPr marL="1282700" lvl="2" eaLnBrk="1" hangingPunct="1">
              <a:buFontTx/>
              <a:buNone/>
            </a:pPr>
            <a:r>
              <a:rPr lang="zh-CN" altLang="en-US" b="1"/>
              <a:t>装入汉字输入法</a:t>
            </a:r>
          </a:p>
          <a:p>
            <a:pPr marL="939800" lvl="1" indent="-482600" eaLnBrk="1" hangingPunct="1">
              <a:buFontTx/>
              <a:buNone/>
            </a:pPr>
            <a:r>
              <a:rPr lang="en-US" altLang="zh-CN" b="1"/>
              <a:t>AUTOEXEC.BAT</a:t>
            </a:r>
          </a:p>
        </p:txBody>
      </p:sp>
      <p:pic>
        <p:nvPicPr>
          <p:cNvPr id="13316" name="Picture 4" descr="businessman_nervous_md_wht"/>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4419600"/>
            <a:ext cx="17907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1858"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101379" name="Rectangle 3"/>
          <p:cNvSpPr>
            <a:spLocks noGrp="1" noChangeArrowheads="1"/>
          </p:cNvSpPr>
          <p:nvPr>
            <p:ph type="body" idx="1"/>
          </p:nvPr>
        </p:nvSpPr>
        <p:spPr/>
        <p:txBody>
          <a:bodyPr/>
          <a:lstStyle/>
          <a:p>
            <a:pPr eaLnBrk="1" hangingPunct="1"/>
            <a:r>
              <a:rPr lang="en-US" altLang="zh-CN" sz="3600" b="1">
                <a:solidFill>
                  <a:srgbClr val="0033CC"/>
                </a:solidFill>
              </a:rPr>
              <a:t>2.4 </a:t>
            </a:r>
            <a:r>
              <a:rPr lang="zh-CN" altLang="en-US" sz="3600" b="1">
                <a:solidFill>
                  <a:srgbClr val="0033CC"/>
                </a:solidFill>
              </a:rPr>
              <a:t>用户接口</a:t>
            </a:r>
          </a:p>
          <a:p>
            <a:pPr lvl="1" eaLnBrk="1" hangingPunct="1">
              <a:lnSpc>
                <a:spcPct val="110000"/>
              </a:lnSpc>
              <a:spcBef>
                <a:spcPct val="25000"/>
              </a:spcBef>
              <a:buFontTx/>
              <a:buBlip>
                <a:blip r:embed="rId2"/>
              </a:buBlip>
            </a:pPr>
            <a:r>
              <a:rPr lang="zh-CN" altLang="en-US" b="1"/>
              <a:t> </a:t>
            </a:r>
            <a:r>
              <a:rPr lang="en-US" altLang="zh-CN" b="1"/>
              <a:t>Bill Gates</a:t>
            </a:r>
            <a:endParaRPr lang="en-US" altLang="zh-CN" sz="3200" b="1">
              <a:solidFill>
                <a:srgbClr val="0033CC"/>
              </a:solidFill>
            </a:endParaRPr>
          </a:p>
        </p:txBody>
      </p:sp>
      <p:sp>
        <p:nvSpPr>
          <p:cNvPr id="101380" name="Text Box 5"/>
          <p:cNvSpPr txBox="1">
            <a:spLocks noChangeArrowheads="1"/>
          </p:cNvSpPr>
          <p:nvPr/>
        </p:nvSpPr>
        <p:spPr bwMode="auto">
          <a:xfrm>
            <a:off x="3492500" y="2708275"/>
            <a:ext cx="540067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t>此时微软负责给</a:t>
            </a:r>
            <a:r>
              <a:rPr lang="en-US" altLang="zh-CN" sz="2400"/>
              <a:t>IBM</a:t>
            </a:r>
            <a:r>
              <a:rPr lang="zh-CN" altLang="en-US" sz="2400"/>
              <a:t>提供</a:t>
            </a:r>
            <a:r>
              <a:rPr lang="en-US" altLang="zh-CN" sz="2400"/>
              <a:t>BASIC</a:t>
            </a:r>
            <a:r>
              <a:rPr lang="zh-CN" altLang="en-US" sz="2400"/>
              <a:t>解释器，微软并没有自己的</a:t>
            </a:r>
            <a:r>
              <a:rPr lang="en-US" altLang="zh-CN" sz="2400"/>
              <a:t>OS</a:t>
            </a:r>
            <a:r>
              <a:rPr lang="zh-CN" altLang="en-US" sz="2400"/>
              <a:t>软件</a:t>
            </a:r>
          </a:p>
          <a:p>
            <a:pPr eaLnBrk="1" hangingPunct="1">
              <a:spcBef>
                <a:spcPct val="50000"/>
              </a:spcBef>
              <a:buFontTx/>
              <a:buNone/>
            </a:pPr>
            <a:r>
              <a:rPr lang="en-US" altLang="zh-CN" sz="2400"/>
              <a:t>Gates</a:t>
            </a:r>
            <a:r>
              <a:rPr lang="zh-CN" altLang="en-US" sz="2400"/>
              <a:t>向本地的一家小软件公司求购了一款“山寨版”的</a:t>
            </a:r>
            <a:r>
              <a:rPr lang="en-US" altLang="zh-CN" sz="2400"/>
              <a:t>CP/M  86-DOS</a:t>
            </a:r>
          </a:p>
          <a:p>
            <a:pPr eaLnBrk="1" hangingPunct="1">
              <a:spcBef>
                <a:spcPct val="50000"/>
              </a:spcBef>
              <a:buFontTx/>
              <a:buNone/>
            </a:pPr>
            <a:r>
              <a:rPr lang="en-US" altLang="zh-CN" sz="2400"/>
              <a:t>Gates</a:t>
            </a:r>
            <a:r>
              <a:rPr lang="zh-CN" altLang="en-US" sz="2400"/>
              <a:t>将</a:t>
            </a:r>
            <a:r>
              <a:rPr lang="en-US" altLang="zh-CN" sz="2400"/>
              <a:t>DOS</a:t>
            </a:r>
            <a:r>
              <a:rPr lang="zh-CN" altLang="en-US" sz="2400"/>
              <a:t>与</a:t>
            </a:r>
            <a:r>
              <a:rPr lang="en-US" altLang="zh-CN" sz="2400"/>
              <a:t>IBM</a:t>
            </a:r>
            <a:r>
              <a:rPr lang="zh-CN" altLang="en-US" sz="2400"/>
              <a:t>的硬件捆绑一起销售，获得巨大成功！</a:t>
            </a:r>
          </a:p>
        </p:txBody>
      </p:sp>
      <p:pic>
        <p:nvPicPr>
          <p:cNvPr id="101381" name="Picture 6" descr="24884211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781300"/>
            <a:ext cx="2281237"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2882"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102403" name="Rectangle 3"/>
          <p:cNvSpPr>
            <a:spLocks noGrp="1" noChangeArrowheads="1"/>
          </p:cNvSpPr>
          <p:nvPr>
            <p:ph type="body" idx="1"/>
          </p:nvPr>
        </p:nvSpPr>
        <p:spPr/>
        <p:txBody>
          <a:bodyPr/>
          <a:lstStyle/>
          <a:p>
            <a:pPr eaLnBrk="1" hangingPunct="1"/>
            <a:r>
              <a:rPr lang="en-US" altLang="zh-CN" sz="3600" b="1">
                <a:solidFill>
                  <a:srgbClr val="0033CC"/>
                </a:solidFill>
              </a:rPr>
              <a:t>2.4 </a:t>
            </a:r>
            <a:r>
              <a:rPr lang="zh-CN" altLang="en-US" sz="3600" b="1">
                <a:solidFill>
                  <a:srgbClr val="0033CC"/>
                </a:solidFill>
              </a:rPr>
              <a:t>用户接口</a:t>
            </a:r>
          </a:p>
          <a:p>
            <a:pPr lvl="1" eaLnBrk="1" hangingPunct="1">
              <a:lnSpc>
                <a:spcPct val="110000"/>
              </a:lnSpc>
              <a:spcBef>
                <a:spcPct val="25000"/>
              </a:spcBef>
              <a:buFontTx/>
              <a:buBlip>
                <a:blip r:embed="rId2"/>
              </a:buBlip>
            </a:pPr>
            <a:r>
              <a:rPr lang="zh-CN" altLang="en-US" b="1"/>
              <a:t> </a:t>
            </a:r>
            <a:r>
              <a:rPr lang="en-US" altLang="zh-CN" b="1"/>
              <a:t>Steve Jobs</a:t>
            </a:r>
            <a:endParaRPr lang="en-US" altLang="zh-CN" sz="3200" b="1">
              <a:solidFill>
                <a:srgbClr val="0033CC"/>
              </a:solidFill>
            </a:endParaRPr>
          </a:p>
        </p:txBody>
      </p:sp>
      <p:sp>
        <p:nvSpPr>
          <p:cNvPr id="102404" name="Text Box 4"/>
          <p:cNvSpPr txBox="1">
            <a:spLocks noChangeArrowheads="1"/>
          </p:cNvSpPr>
          <p:nvPr/>
        </p:nvSpPr>
        <p:spPr bwMode="auto">
          <a:xfrm>
            <a:off x="3492500" y="2625725"/>
            <a:ext cx="540067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DOS</a:t>
            </a:r>
            <a:r>
              <a:rPr lang="zh-CN" altLang="en-US" sz="2400"/>
              <a:t>和</a:t>
            </a:r>
            <a:r>
              <a:rPr lang="en-US" altLang="zh-CN" sz="2400"/>
              <a:t>CP/M</a:t>
            </a:r>
            <a:r>
              <a:rPr lang="zh-CN" altLang="en-US" sz="2400"/>
              <a:t>都是命令行接口，操作复杂，不利于</a:t>
            </a:r>
            <a:r>
              <a:rPr lang="en-US" altLang="zh-CN" sz="2400"/>
              <a:t>PC</a:t>
            </a:r>
            <a:r>
              <a:rPr lang="zh-CN" altLang="en-US" sz="2400"/>
              <a:t>的推广</a:t>
            </a:r>
          </a:p>
          <a:p>
            <a:pPr eaLnBrk="1" hangingPunct="1">
              <a:spcBef>
                <a:spcPct val="50000"/>
              </a:spcBef>
              <a:buFontTx/>
              <a:buNone/>
            </a:pPr>
            <a:r>
              <a:rPr lang="en-US" altLang="zh-CN" sz="2400"/>
              <a:t>Jobs</a:t>
            </a:r>
            <a:r>
              <a:rPr lang="zh-CN" altLang="en-US" sz="2400"/>
              <a:t>推出了带有</a:t>
            </a:r>
            <a:r>
              <a:rPr lang="en-US" altLang="zh-CN" sz="2400"/>
              <a:t>GUI OS</a:t>
            </a:r>
            <a:r>
              <a:rPr lang="zh-CN" altLang="en-US" sz="2400"/>
              <a:t>的苹果计算机</a:t>
            </a:r>
            <a:r>
              <a:rPr lang="en-US" altLang="zh-CN" sz="2400"/>
              <a:t>Lisa (Macintosh)</a:t>
            </a:r>
          </a:p>
          <a:p>
            <a:pPr eaLnBrk="1" hangingPunct="1">
              <a:spcBef>
                <a:spcPct val="50000"/>
              </a:spcBef>
              <a:buFontTx/>
              <a:buNone/>
            </a:pPr>
            <a:r>
              <a:rPr lang="en-US" altLang="zh-CN" sz="2400"/>
              <a:t>User friendly: </a:t>
            </a:r>
            <a:r>
              <a:rPr lang="zh-CN" altLang="en-US" sz="2400"/>
              <a:t>为那些没有计算机基本知识，也不打算学习这些知识的人准备的操作系统</a:t>
            </a:r>
          </a:p>
        </p:txBody>
      </p:sp>
      <p:pic>
        <p:nvPicPr>
          <p:cNvPr id="102405" name="Picture 6" descr="U5809P31T1D10579388F46DT201110061046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781300"/>
            <a:ext cx="2193925"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2882"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103427" name="Rectangle 3"/>
          <p:cNvSpPr>
            <a:spLocks noGrp="1" noChangeArrowheads="1"/>
          </p:cNvSpPr>
          <p:nvPr>
            <p:ph type="body" idx="1"/>
          </p:nvPr>
        </p:nvSpPr>
        <p:spPr>
          <a:xfrm>
            <a:off x="323850" y="1096963"/>
            <a:ext cx="8134350" cy="4999037"/>
          </a:xfrm>
        </p:spPr>
        <p:txBody>
          <a:bodyPr/>
          <a:lstStyle/>
          <a:p>
            <a:pPr eaLnBrk="1" hangingPunct="1"/>
            <a:r>
              <a:rPr lang="en-US" altLang="zh-CN" sz="3600" b="1">
                <a:solidFill>
                  <a:srgbClr val="0033CC"/>
                </a:solidFill>
              </a:rPr>
              <a:t>2.4 </a:t>
            </a:r>
            <a:r>
              <a:rPr lang="zh-CN" altLang="en-US" sz="3600" b="1">
                <a:solidFill>
                  <a:srgbClr val="0033CC"/>
                </a:solidFill>
              </a:rPr>
              <a:t>用户接口</a:t>
            </a:r>
          </a:p>
          <a:p>
            <a:pPr lvl="1" eaLnBrk="1" hangingPunct="1">
              <a:lnSpc>
                <a:spcPct val="110000"/>
              </a:lnSpc>
              <a:spcBef>
                <a:spcPct val="25000"/>
              </a:spcBef>
              <a:buFontTx/>
              <a:buBlip>
                <a:blip r:embed="rId2"/>
              </a:buBlip>
            </a:pPr>
            <a:r>
              <a:rPr lang="zh-CN" altLang="en-US" b="1"/>
              <a:t> </a:t>
            </a:r>
            <a:r>
              <a:rPr lang="en-US" altLang="zh-CN" b="1"/>
              <a:t>Steve Jobs</a:t>
            </a:r>
            <a:endParaRPr lang="en-US" altLang="zh-CN" sz="3200" b="1">
              <a:solidFill>
                <a:srgbClr val="0033CC"/>
              </a:solidFill>
            </a:endParaRPr>
          </a:p>
        </p:txBody>
      </p:sp>
      <p:sp>
        <p:nvSpPr>
          <p:cNvPr id="103428" name="Text Box 4"/>
          <p:cNvSpPr txBox="1">
            <a:spLocks noChangeArrowheads="1"/>
          </p:cNvSpPr>
          <p:nvPr/>
        </p:nvSpPr>
        <p:spPr bwMode="auto">
          <a:xfrm>
            <a:off x="3276600" y="2625725"/>
            <a:ext cx="56165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Xerox Alto 1973 </a:t>
            </a:r>
            <a:r>
              <a:rPr lang="zh-CN" altLang="en-US" sz="2400" dirty="0"/>
              <a:t>第一个图形化操作系统，首次使用鼠标 </a:t>
            </a:r>
            <a:r>
              <a:rPr lang="en-US" altLang="zh-CN" sz="2400" dirty="0"/>
              <a:t>(Chuck Thacker 2009</a:t>
            </a:r>
            <a:r>
              <a:rPr lang="zh-CN" altLang="en-US" sz="2400" dirty="0"/>
              <a:t>年图灵奖</a:t>
            </a:r>
            <a:r>
              <a:rPr lang="en-US" altLang="zh-CN" sz="2400" dirty="0"/>
              <a:t>)</a:t>
            </a:r>
            <a:endParaRPr lang="zh-CN" altLang="en-US" sz="2400" dirty="0"/>
          </a:p>
          <a:p>
            <a:pPr eaLnBrk="1" hangingPunct="1">
              <a:spcBef>
                <a:spcPct val="50000"/>
              </a:spcBef>
              <a:buFontTx/>
              <a:buNone/>
            </a:pPr>
            <a:r>
              <a:rPr lang="en-US" altLang="zh-CN" sz="2400" dirty="0"/>
              <a:t>Mac OS (Apple LISA, 1983): 1979 </a:t>
            </a:r>
            <a:r>
              <a:rPr lang="zh-CN" altLang="en-US" sz="2400" dirty="0"/>
              <a:t>年乔布斯访问</a:t>
            </a:r>
            <a:r>
              <a:rPr lang="en-US" altLang="zh-CN" sz="2400" dirty="0"/>
              <a:t>Xerox PARC </a:t>
            </a:r>
            <a:r>
              <a:rPr lang="zh-CN" altLang="en-US" sz="2400" dirty="0"/>
              <a:t>，意识到</a:t>
            </a:r>
            <a:r>
              <a:rPr lang="en-US" altLang="zh-CN" sz="2400" dirty="0"/>
              <a:t>GUI</a:t>
            </a:r>
            <a:r>
              <a:rPr lang="zh-CN" altLang="en-US" sz="2400" dirty="0"/>
              <a:t>的重要性，买下了</a:t>
            </a:r>
            <a:r>
              <a:rPr lang="en-US" altLang="zh-CN" sz="2400" dirty="0"/>
              <a:t>GUI</a:t>
            </a:r>
            <a:r>
              <a:rPr lang="zh-CN" altLang="en-US" sz="2400" dirty="0"/>
              <a:t>进行研究</a:t>
            </a:r>
            <a:endParaRPr lang="en-US" altLang="zh-CN" sz="2400" dirty="0"/>
          </a:p>
          <a:p>
            <a:pPr eaLnBrk="1" hangingPunct="1">
              <a:spcBef>
                <a:spcPct val="50000"/>
              </a:spcBef>
              <a:buFontTx/>
              <a:buNone/>
            </a:pPr>
            <a:r>
              <a:rPr lang="en-US" altLang="zh-CN" sz="2400" dirty="0"/>
              <a:t>Windows 1.0 1985 </a:t>
            </a:r>
            <a:r>
              <a:rPr lang="zh-CN" altLang="en-US" sz="2400" dirty="0"/>
              <a:t>基于图形界面的操作系统</a:t>
            </a:r>
          </a:p>
        </p:txBody>
      </p:sp>
      <p:pic>
        <p:nvPicPr>
          <p:cNvPr id="1034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363788"/>
            <a:ext cx="2878138" cy="373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104451" name="Rectangle 3"/>
          <p:cNvSpPr>
            <a:spLocks noGrp="1" noChangeArrowheads="1"/>
          </p:cNvSpPr>
          <p:nvPr>
            <p:ph type="body" idx="1"/>
          </p:nvPr>
        </p:nvSpPr>
        <p:spPr>
          <a:xfrm>
            <a:off x="381000" y="1219200"/>
            <a:ext cx="8382000" cy="5257800"/>
          </a:xfrm>
        </p:spPr>
        <p:txBody>
          <a:bodyPr/>
          <a:lstStyle/>
          <a:p>
            <a:pPr marL="387350" indent="-387350" eaLnBrk="1" hangingPunct="1">
              <a:lnSpc>
                <a:spcPct val="105000"/>
              </a:lnSpc>
              <a:spcBef>
                <a:spcPct val="0"/>
              </a:spcBef>
              <a:buFontTx/>
              <a:buNone/>
            </a:pPr>
            <a:r>
              <a:rPr lang="en-US" altLang="zh-CN" sz="3600" b="1">
                <a:solidFill>
                  <a:srgbClr val="0033CC"/>
                </a:solidFill>
              </a:rPr>
              <a:t>2.5 </a:t>
            </a:r>
            <a:r>
              <a:rPr lang="zh-CN" altLang="en-US" sz="3600" b="1">
                <a:solidFill>
                  <a:srgbClr val="0033CC"/>
                </a:solidFill>
              </a:rPr>
              <a:t>系统调用</a:t>
            </a:r>
          </a:p>
          <a:p>
            <a:pPr marL="387350" indent="-387350">
              <a:lnSpc>
                <a:spcPct val="105000"/>
              </a:lnSpc>
              <a:spcBef>
                <a:spcPct val="0"/>
              </a:spcBef>
              <a:buFontTx/>
              <a:buBlip>
                <a:blip r:embed="rId4"/>
              </a:buBlip>
            </a:pPr>
            <a:r>
              <a:rPr lang="zh-CN" altLang="en-US" sz="2800" b="1"/>
              <a:t>系统调用是操作系统提供给软件开发人员的唯一接口，开发人员可利用它使用系统功能。</a:t>
            </a:r>
            <a:r>
              <a:rPr lang="en-US" altLang="zh-CN" sz="2800" b="1"/>
              <a:t>OS</a:t>
            </a:r>
            <a:r>
              <a:rPr lang="zh-CN" altLang="en-US" sz="2800" b="1"/>
              <a:t>内核中都有一组实现系统功能的过程（子程序），系统调用就是对上述过程的调用。</a:t>
            </a:r>
          </a:p>
          <a:p>
            <a:pPr marL="387350" indent="-387350">
              <a:lnSpc>
                <a:spcPct val="105000"/>
              </a:lnSpc>
              <a:spcBef>
                <a:spcPct val="0"/>
              </a:spcBef>
              <a:buFontTx/>
              <a:buBlip>
                <a:blip r:embed="rId4"/>
              </a:buBlip>
            </a:pPr>
            <a:r>
              <a:rPr lang="zh-CN" altLang="en-US" sz="2800" b="1"/>
              <a:t>系统调用的功能</a:t>
            </a:r>
          </a:p>
          <a:p>
            <a:pPr marL="863600" lvl="1">
              <a:lnSpc>
                <a:spcPct val="105000"/>
              </a:lnSpc>
              <a:spcBef>
                <a:spcPct val="0"/>
              </a:spcBef>
              <a:buFontTx/>
              <a:buBlip>
                <a:blip r:embed="rId5"/>
              </a:buBlip>
            </a:pPr>
            <a:r>
              <a:rPr lang="zh-CN" altLang="en-US" sz="2400" b="1">
                <a:solidFill>
                  <a:srgbClr val="FF3300"/>
                </a:solidFill>
              </a:rPr>
              <a:t>设备管理</a:t>
            </a:r>
            <a:r>
              <a:rPr lang="zh-CN" altLang="en-US" sz="2400" b="1"/>
              <a:t>：设备的读写和控制</a:t>
            </a:r>
          </a:p>
          <a:p>
            <a:pPr marL="1339850" lvl="2" indent="-285750">
              <a:lnSpc>
                <a:spcPct val="105000"/>
              </a:lnSpc>
              <a:spcBef>
                <a:spcPct val="0"/>
              </a:spcBef>
              <a:buFontTx/>
              <a:buBlip>
                <a:blip r:embed="rId6"/>
              </a:buBlip>
            </a:pPr>
            <a:r>
              <a:rPr lang="en-US" altLang="zh-CN" b="1"/>
              <a:t>Ioctl	</a:t>
            </a:r>
            <a:r>
              <a:rPr lang="zh-CN" altLang="en-US" b="1"/>
              <a:t>设备配置</a:t>
            </a:r>
          </a:p>
          <a:p>
            <a:pPr marL="1339850" lvl="2" indent="-285750">
              <a:lnSpc>
                <a:spcPct val="105000"/>
              </a:lnSpc>
              <a:spcBef>
                <a:spcPct val="0"/>
              </a:spcBef>
              <a:buFontTx/>
              <a:buBlip>
                <a:blip r:embed="rId6"/>
              </a:buBlip>
            </a:pPr>
            <a:r>
              <a:rPr lang="en-US" altLang="zh-CN" b="1"/>
              <a:t>Open	</a:t>
            </a:r>
            <a:r>
              <a:rPr lang="zh-CN" altLang="en-US" b="1"/>
              <a:t>设备打开</a:t>
            </a:r>
          </a:p>
          <a:p>
            <a:pPr marL="1339850" lvl="2" indent="-285750">
              <a:lnSpc>
                <a:spcPct val="105000"/>
              </a:lnSpc>
              <a:spcBef>
                <a:spcPct val="0"/>
              </a:spcBef>
              <a:buFontTx/>
              <a:buBlip>
                <a:blip r:embed="rId6"/>
              </a:buBlip>
            </a:pPr>
            <a:r>
              <a:rPr lang="en-US" altLang="zh-CN" b="1"/>
              <a:t>Close	</a:t>
            </a:r>
            <a:r>
              <a:rPr lang="zh-CN" altLang="en-US" b="1"/>
              <a:t>设备关闭</a:t>
            </a:r>
          </a:p>
          <a:p>
            <a:pPr marL="1339850" lvl="2" indent="-285750">
              <a:lnSpc>
                <a:spcPct val="105000"/>
              </a:lnSpc>
              <a:spcBef>
                <a:spcPct val="0"/>
              </a:spcBef>
              <a:buFontTx/>
              <a:buBlip>
                <a:blip r:embed="rId6"/>
              </a:buBlip>
            </a:pPr>
            <a:r>
              <a:rPr lang="en-US" altLang="zh-CN" b="1"/>
              <a:t>Read	</a:t>
            </a:r>
            <a:r>
              <a:rPr lang="zh-CN" altLang="en-US" b="1"/>
              <a:t>读设备</a:t>
            </a:r>
          </a:p>
          <a:p>
            <a:pPr marL="1339850" lvl="2" indent="-285750">
              <a:lnSpc>
                <a:spcPct val="105000"/>
              </a:lnSpc>
              <a:spcBef>
                <a:spcPct val="0"/>
              </a:spcBef>
              <a:buFontTx/>
              <a:buBlip>
                <a:blip r:embed="rId6"/>
              </a:buBlip>
            </a:pPr>
            <a:r>
              <a:rPr lang="en-US" altLang="zh-CN" b="1"/>
              <a:t>Write	</a:t>
            </a:r>
            <a:r>
              <a:rPr lang="zh-CN" altLang="en-US" b="1"/>
              <a:t>写设备</a:t>
            </a:r>
          </a:p>
        </p:txBody>
      </p:sp>
      <p:graphicFrame>
        <p:nvGraphicFramePr>
          <p:cNvPr id="104452" name="Object 4"/>
          <p:cNvGraphicFramePr>
            <a:graphicFrameLocks noChangeAspect="1"/>
          </p:cNvGraphicFramePr>
          <p:nvPr/>
        </p:nvGraphicFramePr>
        <p:xfrm>
          <a:off x="6934200" y="5029200"/>
          <a:ext cx="1555750" cy="1492250"/>
        </p:xfrm>
        <a:graphic>
          <a:graphicData uri="http://schemas.openxmlformats.org/presentationml/2006/ole">
            <mc:AlternateContent xmlns:mc="http://schemas.openxmlformats.org/markup-compatibility/2006">
              <mc:Choice xmlns:v="urn:schemas-microsoft-com:vml" Requires="v">
                <p:oleObj spid="_x0000_s104455" name="剪辑" r:id="rId7" imgW="2013509" imgH="1930298" progId="MS_ClipArt_Gallery.2">
                  <p:embed/>
                </p:oleObj>
              </mc:Choice>
              <mc:Fallback>
                <p:oleObj name="剪辑" r:id="rId7" imgW="2013509" imgH="1930298" progId="MS_ClipArt_Gallery.2">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5029200"/>
                        <a:ext cx="1555750" cy="149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106499" name="Rectangle 3"/>
          <p:cNvSpPr>
            <a:spLocks noGrp="1" noChangeArrowheads="1"/>
          </p:cNvSpPr>
          <p:nvPr>
            <p:ph type="body" idx="1"/>
          </p:nvPr>
        </p:nvSpPr>
        <p:spPr>
          <a:xfrm>
            <a:off x="381000" y="1219200"/>
            <a:ext cx="8382000" cy="5257800"/>
          </a:xfrm>
        </p:spPr>
        <p:txBody>
          <a:bodyPr/>
          <a:lstStyle/>
          <a:p>
            <a:pPr marL="387350" indent="-387350" eaLnBrk="1" hangingPunct="1">
              <a:lnSpc>
                <a:spcPct val="108000"/>
              </a:lnSpc>
              <a:spcBef>
                <a:spcPct val="0"/>
              </a:spcBef>
              <a:buFontTx/>
              <a:buNone/>
            </a:pPr>
            <a:r>
              <a:rPr lang="en-US" altLang="zh-CN" sz="3600" b="1">
                <a:solidFill>
                  <a:srgbClr val="0033CC"/>
                </a:solidFill>
              </a:rPr>
              <a:t>2.5 </a:t>
            </a:r>
            <a:r>
              <a:rPr lang="zh-CN" altLang="en-US" sz="3600" b="1">
                <a:solidFill>
                  <a:srgbClr val="0033CC"/>
                </a:solidFill>
              </a:rPr>
              <a:t>系统调用</a:t>
            </a:r>
          </a:p>
          <a:p>
            <a:pPr marL="387350" indent="-387350">
              <a:lnSpc>
                <a:spcPct val="108000"/>
              </a:lnSpc>
              <a:spcBef>
                <a:spcPct val="0"/>
              </a:spcBef>
              <a:buFontTx/>
              <a:buBlip>
                <a:blip r:embed="rId4"/>
              </a:buBlip>
            </a:pPr>
            <a:r>
              <a:rPr lang="zh-CN" altLang="en-US" b="1"/>
              <a:t>系统调用的功能</a:t>
            </a:r>
          </a:p>
          <a:p>
            <a:pPr marL="863600" lvl="1">
              <a:lnSpc>
                <a:spcPct val="108000"/>
              </a:lnSpc>
              <a:spcBef>
                <a:spcPct val="0"/>
              </a:spcBef>
              <a:buFontTx/>
              <a:buBlip>
                <a:blip r:embed="rId5"/>
              </a:buBlip>
            </a:pPr>
            <a:r>
              <a:rPr lang="zh-CN" altLang="en-US" b="1">
                <a:solidFill>
                  <a:srgbClr val="FF0000"/>
                </a:solidFill>
              </a:rPr>
              <a:t>文件管理：</a:t>
            </a:r>
            <a:r>
              <a:rPr lang="zh-CN" altLang="en-US" b="1"/>
              <a:t>文件读写和文件控制</a:t>
            </a:r>
          </a:p>
          <a:p>
            <a:pPr marL="1339850" lvl="2" indent="-285750">
              <a:lnSpc>
                <a:spcPct val="108000"/>
              </a:lnSpc>
              <a:spcBef>
                <a:spcPct val="0"/>
              </a:spcBef>
              <a:buFontTx/>
              <a:buBlip>
                <a:blip r:embed="rId6"/>
              </a:buBlip>
            </a:pPr>
            <a:r>
              <a:rPr lang="en-US" altLang="zh-CN" b="1"/>
              <a:t>Open	</a:t>
            </a:r>
            <a:r>
              <a:rPr lang="zh-CN" altLang="en-US" b="1"/>
              <a:t>文件打开</a:t>
            </a:r>
          </a:p>
          <a:p>
            <a:pPr marL="1339850" lvl="2" indent="-285750">
              <a:lnSpc>
                <a:spcPct val="108000"/>
              </a:lnSpc>
              <a:spcBef>
                <a:spcPct val="0"/>
              </a:spcBef>
              <a:buFontTx/>
              <a:buBlip>
                <a:blip r:embed="rId6"/>
              </a:buBlip>
            </a:pPr>
            <a:r>
              <a:rPr lang="en-US" altLang="zh-CN" b="1"/>
              <a:t>Close	</a:t>
            </a:r>
            <a:r>
              <a:rPr lang="zh-CN" altLang="en-US" b="1"/>
              <a:t>文件关闭</a:t>
            </a:r>
          </a:p>
          <a:p>
            <a:pPr marL="1339850" lvl="2" indent="-285750">
              <a:lnSpc>
                <a:spcPct val="108000"/>
              </a:lnSpc>
              <a:spcBef>
                <a:spcPct val="0"/>
              </a:spcBef>
              <a:buFontTx/>
              <a:buBlip>
                <a:blip r:embed="rId6"/>
              </a:buBlip>
            </a:pPr>
            <a:r>
              <a:rPr lang="en-US" altLang="zh-CN" b="1"/>
              <a:t>Read	</a:t>
            </a:r>
            <a:r>
              <a:rPr lang="zh-CN" altLang="en-US" b="1"/>
              <a:t>读文件</a:t>
            </a:r>
          </a:p>
          <a:p>
            <a:pPr marL="1339850" lvl="2" indent="-285750">
              <a:lnSpc>
                <a:spcPct val="108000"/>
              </a:lnSpc>
              <a:spcBef>
                <a:spcPct val="0"/>
              </a:spcBef>
              <a:buFontTx/>
              <a:buBlip>
                <a:blip r:embed="rId6"/>
              </a:buBlip>
            </a:pPr>
            <a:r>
              <a:rPr lang="en-US" altLang="zh-CN" b="1"/>
              <a:t>Write	</a:t>
            </a:r>
            <a:r>
              <a:rPr lang="zh-CN" altLang="en-US" b="1"/>
              <a:t>写文件</a:t>
            </a:r>
          </a:p>
          <a:p>
            <a:pPr marL="1339850" lvl="2" indent="-285750">
              <a:lnSpc>
                <a:spcPct val="108000"/>
              </a:lnSpc>
              <a:spcBef>
                <a:spcPct val="0"/>
              </a:spcBef>
              <a:buFontTx/>
              <a:buBlip>
                <a:blip r:embed="rId6"/>
              </a:buBlip>
            </a:pPr>
            <a:r>
              <a:rPr lang="en-US" altLang="zh-CN" b="1"/>
              <a:t>Seek	</a:t>
            </a:r>
            <a:r>
              <a:rPr lang="zh-CN" altLang="en-US" b="1"/>
              <a:t>读写指针定位</a:t>
            </a:r>
          </a:p>
          <a:p>
            <a:pPr marL="1339850" lvl="2" indent="-285750">
              <a:lnSpc>
                <a:spcPct val="108000"/>
              </a:lnSpc>
              <a:spcBef>
                <a:spcPct val="0"/>
              </a:spcBef>
              <a:buFontTx/>
              <a:buBlip>
                <a:blip r:embed="rId6"/>
              </a:buBlip>
            </a:pPr>
            <a:r>
              <a:rPr lang="en-US" altLang="zh-CN" b="1"/>
              <a:t>Creat	</a:t>
            </a:r>
            <a:r>
              <a:rPr lang="zh-CN" altLang="en-US" b="1"/>
              <a:t>文件创建</a:t>
            </a:r>
          </a:p>
          <a:p>
            <a:pPr marL="1339850" lvl="2" indent="-285750">
              <a:lnSpc>
                <a:spcPct val="108000"/>
              </a:lnSpc>
              <a:spcBef>
                <a:spcPct val="0"/>
              </a:spcBef>
              <a:buFontTx/>
              <a:buBlip>
                <a:blip r:embed="rId6"/>
              </a:buBlip>
            </a:pPr>
            <a:r>
              <a:rPr lang="en-US" altLang="zh-CN" b="1"/>
              <a:t>Stat	</a:t>
            </a:r>
            <a:r>
              <a:rPr lang="zh-CN" altLang="en-US" b="1"/>
              <a:t>读文件状态</a:t>
            </a:r>
          </a:p>
          <a:p>
            <a:pPr marL="1339850" lvl="2" indent="-285750">
              <a:lnSpc>
                <a:spcPct val="108000"/>
              </a:lnSpc>
              <a:spcBef>
                <a:spcPct val="0"/>
              </a:spcBef>
              <a:buFontTx/>
              <a:buBlip>
                <a:blip r:embed="rId6"/>
              </a:buBlip>
            </a:pPr>
            <a:r>
              <a:rPr lang="en-US" altLang="zh-CN" b="1"/>
              <a:t>Mount	</a:t>
            </a:r>
            <a:r>
              <a:rPr lang="zh-CN" altLang="en-US" b="1"/>
              <a:t>安装文件系统</a:t>
            </a:r>
          </a:p>
          <a:p>
            <a:pPr marL="1339850" lvl="2" indent="-285750">
              <a:lnSpc>
                <a:spcPct val="108000"/>
              </a:lnSpc>
              <a:spcBef>
                <a:spcPct val="0"/>
              </a:spcBef>
              <a:buFontTx/>
              <a:buBlip>
                <a:blip r:embed="rId6"/>
              </a:buBlip>
            </a:pPr>
            <a:r>
              <a:rPr lang="en-US" altLang="zh-CN" b="1"/>
              <a:t>Chmod	</a:t>
            </a:r>
            <a:r>
              <a:rPr lang="zh-CN" altLang="en-US" b="1"/>
              <a:t>修改文件属性</a:t>
            </a:r>
          </a:p>
        </p:txBody>
      </p:sp>
      <p:graphicFrame>
        <p:nvGraphicFramePr>
          <p:cNvPr id="106500" name="Object 4"/>
          <p:cNvGraphicFramePr>
            <a:graphicFrameLocks noChangeAspect="1"/>
          </p:cNvGraphicFramePr>
          <p:nvPr/>
        </p:nvGraphicFramePr>
        <p:xfrm>
          <a:off x="6934200" y="5029200"/>
          <a:ext cx="1555750" cy="1492250"/>
        </p:xfrm>
        <a:graphic>
          <a:graphicData uri="http://schemas.openxmlformats.org/presentationml/2006/ole">
            <mc:AlternateContent xmlns:mc="http://schemas.openxmlformats.org/markup-compatibility/2006">
              <mc:Choice xmlns:v="urn:schemas-microsoft-com:vml" Requires="v">
                <p:oleObj spid="_x0000_s106503" name="剪辑" r:id="rId7" imgW="2013509" imgH="1930298" progId="MS_ClipArt_Gallery.2">
                  <p:embed/>
                </p:oleObj>
              </mc:Choice>
              <mc:Fallback>
                <p:oleObj name="剪辑" r:id="rId7" imgW="2013509" imgH="1930298" progId="MS_ClipArt_Gallery.2">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5029200"/>
                        <a:ext cx="1555750" cy="149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108547" name="Rectangle 3"/>
          <p:cNvSpPr>
            <a:spLocks noGrp="1" noChangeArrowheads="1"/>
          </p:cNvSpPr>
          <p:nvPr>
            <p:ph type="body" idx="1"/>
          </p:nvPr>
        </p:nvSpPr>
        <p:spPr>
          <a:xfrm>
            <a:off x="381000" y="1219200"/>
            <a:ext cx="8382000" cy="5257800"/>
          </a:xfrm>
        </p:spPr>
        <p:txBody>
          <a:bodyPr/>
          <a:lstStyle/>
          <a:p>
            <a:pPr marL="387350" indent="-387350" eaLnBrk="1" hangingPunct="1">
              <a:lnSpc>
                <a:spcPct val="107000"/>
              </a:lnSpc>
              <a:spcBef>
                <a:spcPct val="0"/>
              </a:spcBef>
              <a:buFontTx/>
              <a:buNone/>
            </a:pPr>
            <a:r>
              <a:rPr lang="en-US" altLang="zh-CN" sz="3600" b="1">
                <a:solidFill>
                  <a:srgbClr val="0033CC"/>
                </a:solidFill>
              </a:rPr>
              <a:t>2.5 </a:t>
            </a:r>
            <a:r>
              <a:rPr lang="zh-CN" altLang="en-US" sz="3600" b="1">
                <a:solidFill>
                  <a:srgbClr val="0033CC"/>
                </a:solidFill>
              </a:rPr>
              <a:t>系统调用</a:t>
            </a:r>
          </a:p>
          <a:p>
            <a:pPr marL="387350" indent="-387350">
              <a:lnSpc>
                <a:spcPct val="107000"/>
              </a:lnSpc>
              <a:spcBef>
                <a:spcPct val="0"/>
              </a:spcBef>
              <a:buFontTx/>
              <a:buBlip>
                <a:blip r:embed="rId4"/>
              </a:buBlip>
            </a:pPr>
            <a:r>
              <a:rPr lang="zh-CN" altLang="en-US" b="1"/>
              <a:t>系统调用的功能</a:t>
            </a:r>
          </a:p>
          <a:p>
            <a:pPr marL="863600" lvl="1">
              <a:lnSpc>
                <a:spcPct val="107000"/>
              </a:lnSpc>
              <a:spcBef>
                <a:spcPct val="0"/>
              </a:spcBef>
              <a:buFontTx/>
              <a:buBlip>
                <a:blip r:embed="rId5"/>
              </a:buBlip>
            </a:pPr>
            <a:r>
              <a:rPr lang="zh-CN" altLang="en-US" b="1">
                <a:solidFill>
                  <a:srgbClr val="FF0000"/>
                </a:solidFill>
              </a:rPr>
              <a:t>进程控制：</a:t>
            </a:r>
            <a:r>
              <a:rPr lang="zh-CN" altLang="en-US" b="1"/>
              <a:t>创建、中止、暂停等控制</a:t>
            </a:r>
          </a:p>
          <a:p>
            <a:pPr marL="1339850" lvl="2" indent="-285750">
              <a:lnSpc>
                <a:spcPct val="107000"/>
              </a:lnSpc>
              <a:spcBef>
                <a:spcPct val="0"/>
              </a:spcBef>
              <a:buFontTx/>
              <a:buBlip>
                <a:blip r:embed="rId6"/>
              </a:buBlip>
            </a:pPr>
            <a:r>
              <a:rPr lang="en-US" altLang="zh-CN" b="1"/>
              <a:t>Fork	</a:t>
            </a:r>
            <a:r>
              <a:rPr lang="zh-CN" altLang="en-US" b="1"/>
              <a:t>创建进程</a:t>
            </a:r>
          </a:p>
          <a:p>
            <a:pPr marL="1339850" lvl="2" indent="-285750">
              <a:lnSpc>
                <a:spcPct val="107000"/>
              </a:lnSpc>
              <a:spcBef>
                <a:spcPct val="0"/>
              </a:spcBef>
              <a:buFontTx/>
              <a:buBlip>
                <a:blip r:embed="rId6"/>
              </a:buBlip>
            </a:pPr>
            <a:r>
              <a:rPr lang="en-US" altLang="zh-CN" b="1"/>
              <a:t>Exit	</a:t>
            </a:r>
            <a:r>
              <a:rPr lang="zh-CN" altLang="en-US" b="1"/>
              <a:t>进程自我终止</a:t>
            </a:r>
          </a:p>
          <a:p>
            <a:pPr marL="1339850" lvl="2" indent="-285750">
              <a:lnSpc>
                <a:spcPct val="107000"/>
              </a:lnSpc>
              <a:spcBef>
                <a:spcPct val="0"/>
              </a:spcBef>
              <a:buFontTx/>
              <a:buBlip>
                <a:blip r:embed="rId6"/>
              </a:buBlip>
            </a:pPr>
            <a:r>
              <a:rPr lang="en-US" altLang="zh-CN" b="1"/>
              <a:t>Wait	</a:t>
            </a:r>
            <a:r>
              <a:rPr lang="zh-CN" altLang="en-US" b="1"/>
              <a:t>阻塞当前进程</a:t>
            </a:r>
          </a:p>
          <a:p>
            <a:pPr marL="1339850" lvl="2" indent="-285750">
              <a:lnSpc>
                <a:spcPct val="107000"/>
              </a:lnSpc>
              <a:spcBef>
                <a:spcPct val="0"/>
              </a:spcBef>
              <a:buFontTx/>
              <a:buBlip>
                <a:blip r:embed="rId6"/>
              </a:buBlip>
            </a:pPr>
            <a:r>
              <a:rPr lang="en-US" altLang="zh-CN" b="1"/>
              <a:t>Sleep	</a:t>
            </a:r>
            <a:r>
              <a:rPr lang="zh-CN" altLang="en-US" b="1"/>
              <a:t>进程睡眠</a:t>
            </a:r>
          </a:p>
          <a:p>
            <a:pPr marL="1339850" lvl="2" indent="-285750">
              <a:lnSpc>
                <a:spcPct val="107000"/>
              </a:lnSpc>
              <a:spcBef>
                <a:spcPct val="0"/>
              </a:spcBef>
              <a:buFontTx/>
              <a:buBlip>
                <a:blip r:embed="rId6"/>
              </a:buBlip>
            </a:pPr>
            <a:r>
              <a:rPr lang="en-US" altLang="zh-CN" b="1"/>
              <a:t>Getpid	</a:t>
            </a:r>
            <a:r>
              <a:rPr lang="zh-CN" altLang="en-US" b="1"/>
              <a:t>读父进程标识</a:t>
            </a:r>
          </a:p>
          <a:p>
            <a:pPr marL="863600" lvl="1">
              <a:lnSpc>
                <a:spcPct val="107000"/>
              </a:lnSpc>
              <a:spcBef>
                <a:spcPct val="0"/>
              </a:spcBef>
              <a:buFontTx/>
              <a:buBlip>
                <a:blip r:embed="rId5"/>
              </a:buBlip>
            </a:pPr>
            <a:r>
              <a:rPr lang="zh-CN" altLang="en-US" b="1">
                <a:solidFill>
                  <a:srgbClr val="FF0000"/>
                </a:solidFill>
              </a:rPr>
              <a:t>进程通信：</a:t>
            </a:r>
            <a:r>
              <a:rPr lang="zh-CN" altLang="en-US" b="1"/>
              <a:t>进程之间传递消息或信号</a:t>
            </a:r>
          </a:p>
          <a:p>
            <a:pPr marL="1339850" lvl="2" indent="-285750">
              <a:lnSpc>
                <a:spcPct val="107000"/>
              </a:lnSpc>
              <a:spcBef>
                <a:spcPct val="0"/>
              </a:spcBef>
              <a:buFontTx/>
              <a:buBlip>
                <a:blip r:embed="rId6"/>
              </a:buBlip>
            </a:pPr>
            <a:r>
              <a:rPr lang="zh-CN" altLang="en-US" b="1"/>
              <a:t>消息队列</a:t>
            </a:r>
          </a:p>
          <a:p>
            <a:pPr marL="1339850" lvl="2" indent="-285750">
              <a:lnSpc>
                <a:spcPct val="107000"/>
              </a:lnSpc>
              <a:spcBef>
                <a:spcPct val="0"/>
              </a:spcBef>
              <a:buFontTx/>
              <a:buBlip>
                <a:blip r:embed="rId6"/>
              </a:buBlip>
            </a:pPr>
            <a:r>
              <a:rPr lang="zh-CN" altLang="en-US" b="1"/>
              <a:t>共享存储区</a:t>
            </a:r>
          </a:p>
          <a:p>
            <a:pPr marL="1339850" lvl="2" indent="-285750">
              <a:lnSpc>
                <a:spcPct val="107000"/>
              </a:lnSpc>
              <a:spcBef>
                <a:spcPct val="0"/>
              </a:spcBef>
              <a:buFontTx/>
              <a:buBlip>
                <a:blip r:embed="rId6"/>
              </a:buBlip>
            </a:pPr>
            <a:r>
              <a:rPr lang="en-US" altLang="zh-CN" b="1"/>
              <a:t>socket</a:t>
            </a:r>
            <a:r>
              <a:rPr lang="zh-CN" altLang="en-US" b="1"/>
              <a:t>等通信渠道的建立、使用和删除</a:t>
            </a:r>
          </a:p>
        </p:txBody>
      </p:sp>
      <p:graphicFrame>
        <p:nvGraphicFramePr>
          <p:cNvPr id="108548" name="Object 4"/>
          <p:cNvGraphicFramePr>
            <a:graphicFrameLocks noChangeAspect="1"/>
          </p:cNvGraphicFramePr>
          <p:nvPr/>
        </p:nvGraphicFramePr>
        <p:xfrm>
          <a:off x="7359650" y="5029200"/>
          <a:ext cx="1555750" cy="1492250"/>
        </p:xfrm>
        <a:graphic>
          <a:graphicData uri="http://schemas.openxmlformats.org/presentationml/2006/ole">
            <mc:AlternateContent xmlns:mc="http://schemas.openxmlformats.org/markup-compatibility/2006">
              <mc:Choice xmlns:v="urn:schemas-microsoft-com:vml" Requires="v">
                <p:oleObj spid="_x0000_s108551" name="剪辑" r:id="rId7" imgW="2013509" imgH="1930298" progId="MS_ClipArt_Gallery.2">
                  <p:embed/>
                </p:oleObj>
              </mc:Choice>
              <mc:Fallback>
                <p:oleObj name="剪辑" r:id="rId7" imgW="2013509" imgH="1930298" progId="MS_ClipArt_Gallery.2">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9650" y="5029200"/>
                        <a:ext cx="1555750" cy="149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110595" name="Rectangle 3"/>
          <p:cNvSpPr>
            <a:spLocks noGrp="1" noChangeArrowheads="1"/>
          </p:cNvSpPr>
          <p:nvPr>
            <p:ph type="body" idx="1"/>
          </p:nvPr>
        </p:nvSpPr>
        <p:spPr>
          <a:xfrm>
            <a:off x="381000" y="1219200"/>
            <a:ext cx="8382000" cy="4419600"/>
          </a:xfrm>
        </p:spPr>
        <p:txBody>
          <a:bodyPr/>
          <a:lstStyle/>
          <a:p>
            <a:pPr marL="387350" indent="-387350" eaLnBrk="1" hangingPunct="1">
              <a:lnSpc>
                <a:spcPct val="120000"/>
              </a:lnSpc>
              <a:spcBef>
                <a:spcPct val="0"/>
              </a:spcBef>
              <a:buFontTx/>
              <a:buNone/>
            </a:pPr>
            <a:r>
              <a:rPr lang="en-US" altLang="zh-CN" sz="3600" b="1">
                <a:solidFill>
                  <a:srgbClr val="0033CC"/>
                </a:solidFill>
              </a:rPr>
              <a:t>2.5 </a:t>
            </a:r>
            <a:r>
              <a:rPr lang="zh-CN" altLang="en-US" sz="3600" b="1">
                <a:solidFill>
                  <a:srgbClr val="0033CC"/>
                </a:solidFill>
              </a:rPr>
              <a:t>系统调用</a:t>
            </a:r>
          </a:p>
          <a:p>
            <a:pPr marL="387350" indent="-387350">
              <a:lnSpc>
                <a:spcPct val="120000"/>
              </a:lnSpc>
              <a:spcBef>
                <a:spcPct val="0"/>
              </a:spcBef>
              <a:buFontTx/>
              <a:buBlip>
                <a:blip r:embed="rId4"/>
              </a:buBlip>
            </a:pPr>
            <a:r>
              <a:rPr lang="zh-CN" altLang="en-US" b="1"/>
              <a:t>系统调用的功能</a:t>
            </a:r>
          </a:p>
          <a:p>
            <a:pPr marL="863600" lvl="1">
              <a:lnSpc>
                <a:spcPct val="120000"/>
              </a:lnSpc>
              <a:spcBef>
                <a:spcPct val="0"/>
              </a:spcBef>
              <a:buFontTx/>
              <a:buBlip>
                <a:blip r:embed="rId5"/>
              </a:buBlip>
            </a:pPr>
            <a:r>
              <a:rPr lang="zh-CN" altLang="en-US" b="1">
                <a:solidFill>
                  <a:srgbClr val="FF0000"/>
                </a:solidFill>
              </a:rPr>
              <a:t>存储管理：</a:t>
            </a:r>
            <a:r>
              <a:rPr lang="zh-CN" altLang="en-US" b="1"/>
              <a:t>内存的申请和释放</a:t>
            </a:r>
          </a:p>
          <a:p>
            <a:pPr marL="863600" lvl="1">
              <a:lnSpc>
                <a:spcPct val="120000"/>
              </a:lnSpc>
              <a:spcBef>
                <a:spcPct val="0"/>
              </a:spcBef>
              <a:buFontTx/>
              <a:buBlip>
                <a:blip r:embed="rId5"/>
              </a:buBlip>
            </a:pPr>
            <a:r>
              <a:rPr lang="zh-CN" altLang="en-US" b="1">
                <a:solidFill>
                  <a:srgbClr val="FF0000"/>
                </a:solidFill>
              </a:rPr>
              <a:t>系统管理：</a:t>
            </a:r>
            <a:r>
              <a:rPr lang="zh-CN" altLang="en-US" b="1"/>
              <a:t>设置和读取时间、读取用户和主机标识等</a:t>
            </a:r>
          </a:p>
          <a:p>
            <a:pPr marL="1339850" lvl="2" indent="-285750">
              <a:lnSpc>
                <a:spcPct val="120000"/>
              </a:lnSpc>
              <a:spcBef>
                <a:spcPct val="0"/>
              </a:spcBef>
              <a:buFontTx/>
              <a:buBlip>
                <a:blip r:embed="rId6"/>
              </a:buBlip>
            </a:pPr>
            <a:r>
              <a:rPr lang="en-US" altLang="zh-CN" b="1"/>
              <a:t>Gtime	</a:t>
            </a:r>
            <a:r>
              <a:rPr lang="zh-CN" altLang="en-US" b="1"/>
              <a:t>读取时间</a:t>
            </a:r>
          </a:p>
          <a:p>
            <a:pPr marL="1339850" lvl="2" indent="-285750">
              <a:lnSpc>
                <a:spcPct val="120000"/>
              </a:lnSpc>
              <a:spcBef>
                <a:spcPct val="0"/>
              </a:spcBef>
              <a:buFontTx/>
              <a:buBlip>
                <a:blip r:embed="rId6"/>
              </a:buBlip>
            </a:pPr>
            <a:r>
              <a:rPr lang="en-US" altLang="zh-CN" b="1"/>
              <a:t>Stime	</a:t>
            </a:r>
            <a:r>
              <a:rPr lang="zh-CN" altLang="en-US" b="1"/>
              <a:t>设置时间</a:t>
            </a:r>
          </a:p>
          <a:p>
            <a:pPr marL="1339850" lvl="2" indent="-285750">
              <a:lnSpc>
                <a:spcPct val="120000"/>
              </a:lnSpc>
              <a:spcBef>
                <a:spcPct val="0"/>
              </a:spcBef>
              <a:buFontTx/>
              <a:buBlip>
                <a:blip r:embed="rId6"/>
              </a:buBlip>
            </a:pPr>
            <a:r>
              <a:rPr lang="en-US" altLang="zh-CN" b="1"/>
              <a:t>Getuid	</a:t>
            </a:r>
            <a:r>
              <a:rPr lang="zh-CN" altLang="en-US" b="1"/>
              <a:t>读取用户标识</a:t>
            </a:r>
          </a:p>
        </p:txBody>
      </p:sp>
      <p:graphicFrame>
        <p:nvGraphicFramePr>
          <p:cNvPr id="110596" name="Object 4"/>
          <p:cNvGraphicFramePr>
            <a:graphicFrameLocks noChangeAspect="1"/>
          </p:cNvGraphicFramePr>
          <p:nvPr/>
        </p:nvGraphicFramePr>
        <p:xfrm>
          <a:off x="6934200" y="5029200"/>
          <a:ext cx="1555750" cy="1492250"/>
        </p:xfrm>
        <a:graphic>
          <a:graphicData uri="http://schemas.openxmlformats.org/presentationml/2006/ole">
            <mc:AlternateContent xmlns:mc="http://schemas.openxmlformats.org/markup-compatibility/2006">
              <mc:Choice xmlns:v="urn:schemas-microsoft-com:vml" Requires="v">
                <p:oleObj spid="_x0000_s110599" name="剪辑" r:id="rId7" imgW="2013509" imgH="1930298" progId="MS_ClipArt_Gallery.2">
                  <p:embed/>
                </p:oleObj>
              </mc:Choice>
              <mc:Fallback>
                <p:oleObj name="剪辑" r:id="rId7" imgW="2013509" imgH="1930298" progId="MS_ClipArt_Gallery.2">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5029200"/>
                        <a:ext cx="1555750" cy="149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3276600" y="3810000"/>
            <a:ext cx="5257800" cy="2962275"/>
          </a:xfrm>
          <a:prstGeom prst="rect">
            <a:avLst/>
          </a:prstGeom>
          <a:solidFill>
            <a:srgbClr val="66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a:t>   </a:t>
            </a:r>
            <a:r>
              <a:rPr lang="zh-CN" altLang="en-US" sz="2000" b="1"/>
              <a:t>操作系统内核</a:t>
            </a:r>
          </a:p>
        </p:txBody>
      </p:sp>
      <p:sp>
        <p:nvSpPr>
          <p:cNvPr id="196611" name="Rectangle 3"/>
          <p:cNvSpPr>
            <a:spLocks noGrp="1" noChangeArrowheads="1"/>
          </p:cNvSpPr>
          <p:nvPr>
            <p:ph type="title"/>
          </p:nvPr>
        </p:nvSpPr>
        <p:spPr/>
        <p:txBody>
          <a:bodyPr/>
          <a:lstStyle/>
          <a:p>
            <a:pPr eaLnBrk="1" hangingPunct="1">
              <a:defRPr/>
            </a:pPr>
            <a:r>
              <a:rPr lang="zh-CN" altLang="en-US"/>
              <a:t>第二章 用户接口与作业管理</a:t>
            </a:r>
          </a:p>
        </p:txBody>
      </p:sp>
      <p:sp>
        <p:nvSpPr>
          <p:cNvPr id="112644" name="Rectangle 4"/>
          <p:cNvSpPr>
            <a:spLocks noGrp="1" noChangeArrowheads="1"/>
          </p:cNvSpPr>
          <p:nvPr>
            <p:ph type="body" idx="1"/>
          </p:nvPr>
        </p:nvSpPr>
        <p:spPr>
          <a:xfrm>
            <a:off x="381000" y="1219200"/>
            <a:ext cx="7646988" cy="2667000"/>
          </a:xfrm>
        </p:spPr>
        <p:txBody>
          <a:bodyPr/>
          <a:lstStyle/>
          <a:p>
            <a:pPr marL="387350" indent="-387350" eaLnBrk="1" hangingPunct="1">
              <a:lnSpc>
                <a:spcPct val="110000"/>
              </a:lnSpc>
              <a:spcBef>
                <a:spcPct val="0"/>
              </a:spcBef>
              <a:buFontTx/>
              <a:buNone/>
            </a:pPr>
            <a:r>
              <a:rPr lang="en-US" altLang="zh-CN" sz="3600" b="1">
                <a:solidFill>
                  <a:srgbClr val="0033CC"/>
                </a:solidFill>
              </a:rPr>
              <a:t>2.5 </a:t>
            </a:r>
            <a:r>
              <a:rPr lang="zh-CN" altLang="en-US" sz="3600" b="1">
                <a:solidFill>
                  <a:srgbClr val="0033CC"/>
                </a:solidFill>
              </a:rPr>
              <a:t>系统调用</a:t>
            </a:r>
          </a:p>
          <a:p>
            <a:pPr marL="387350" indent="-387350">
              <a:lnSpc>
                <a:spcPct val="110000"/>
              </a:lnSpc>
              <a:spcBef>
                <a:spcPct val="0"/>
              </a:spcBef>
              <a:buFontTx/>
              <a:buBlip>
                <a:blip r:embed="rId3"/>
              </a:buBlip>
            </a:pPr>
            <a:r>
              <a:rPr lang="zh-CN" altLang="en-US" b="1"/>
              <a:t>系统调用的实现过程</a:t>
            </a:r>
          </a:p>
          <a:p>
            <a:pPr marL="863600" lvl="1">
              <a:lnSpc>
                <a:spcPct val="110000"/>
              </a:lnSpc>
              <a:spcBef>
                <a:spcPct val="0"/>
              </a:spcBef>
              <a:buFontTx/>
              <a:buBlip>
                <a:blip r:embed="rId4"/>
              </a:buBlip>
            </a:pPr>
            <a:r>
              <a:rPr lang="zh-CN" altLang="en-US" sz="2400" b="1"/>
              <a:t>实际上系统调用语句本身是硬件提供的（机器指令），但其所调用的功能是操作系统提供的。每种机器的机器指令集中都有一条系统调用指令。</a:t>
            </a:r>
          </a:p>
        </p:txBody>
      </p:sp>
      <p:grpSp>
        <p:nvGrpSpPr>
          <p:cNvPr id="2" name="Group 5"/>
          <p:cNvGrpSpPr>
            <a:grpSpLocks/>
          </p:cNvGrpSpPr>
          <p:nvPr/>
        </p:nvGrpSpPr>
        <p:grpSpPr bwMode="auto">
          <a:xfrm>
            <a:off x="1400175" y="3811588"/>
            <a:ext cx="973138" cy="2932112"/>
            <a:chOff x="927" y="2401"/>
            <a:chExt cx="613" cy="1847"/>
          </a:xfrm>
        </p:grpSpPr>
        <p:sp>
          <p:nvSpPr>
            <p:cNvPr id="112697" name="Rectangle 6"/>
            <p:cNvSpPr>
              <a:spLocks noChangeArrowheads="1"/>
            </p:cNvSpPr>
            <p:nvPr/>
          </p:nvSpPr>
          <p:spPr bwMode="auto">
            <a:xfrm>
              <a:off x="927" y="2616"/>
              <a:ext cx="570" cy="1632"/>
            </a:xfrm>
            <a:prstGeom prst="rect">
              <a:avLst/>
            </a:prstGeom>
            <a:solidFill>
              <a:srgbClr val="FFCCFF"/>
            </a:solidFill>
            <a:ln w="4763">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112698" name="Rectangle 7"/>
            <p:cNvSpPr>
              <a:spLocks noChangeArrowheads="1"/>
            </p:cNvSpPr>
            <p:nvPr/>
          </p:nvSpPr>
          <p:spPr bwMode="auto">
            <a:xfrm>
              <a:off x="1182" y="2746"/>
              <a:ext cx="42" cy="20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100" b="1">
                  <a:solidFill>
                    <a:srgbClr val="000000"/>
                  </a:solidFill>
                </a:rPr>
                <a:t>.</a:t>
              </a:r>
              <a:endParaRPr lang="en-US" altLang="zh-CN" sz="2400" b="1"/>
            </a:p>
          </p:txBody>
        </p:sp>
        <p:sp>
          <p:nvSpPr>
            <p:cNvPr id="112699" name="Rectangle 8"/>
            <p:cNvSpPr>
              <a:spLocks noChangeArrowheads="1"/>
            </p:cNvSpPr>
            <p:nvPr/>
          </p:nvSpPr>
          <p:spPr bwMode="auto">
            <a:xfrm>
              <a:off x="1182" y="2900"/>
              <a:ext cx="42" cy="20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100" b="1">
                  <a:solidFill>
                    <a:srgbClr val="000000"/>
                  </a:solidFill>
                </a:rPr>
                <a:t>.</a:t>
              </a:r>
              <a:endParaRPr lang="en-US" altLang="zh-CN" sz="2400" b="1"/>
            </a:p>
          </p:txBody>
        </p:sp>
        <p:sp>
          <p:nvSpPr>
            <p:cNvPr id="112700" name="Rectangle 9"/>
            <p:cNvSpPr>
              <a:spLocks noChangeArrowheads="1"/>
            </p:cNvSpPr>
            <p:nvPr/>
          </p:nvSpPr>
          <p:spPr bwMode="auto">
            <a:xfrm>
              <a:off x="1182" y="3054"/>
              <a:ext cx="42" cy="20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100" b="1">
                  <a:solidFill>
                    <a:srgbClr val="000000"/>
                  </a:solidFill>
                </a:rPr>
                <a:t>.</a:t>
              </a:r>
              <a:endParaRPr lang="en-US" altLang="zh-CN" sz="2400" b="1"/>
            </a:p>
          </p:txBody>
        </p:sp>
        <p:sp>
          <p:nvSpPr>
            <p:cNvPr id="112701" name="Rectangle 10"/>
            <p:cNvSpPr>
              <a:spLocks noChangeArrowheads="1"/>
            </p:cNvSpPr>
            <p:nvPr/>
          </p:nvSpPr>
          <p:spPr bwMode="auto">
            <a:xfrm>
              <a:off x="1182" y="3208"/>
              <a:ext cx="42" cy="20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100" b="1">
                  <a:solidFill>
                    <a:srgbClr val="000000"/>
                  </a:solidFill>
                </a:rPr>
                <a:t>.</a:t>
              </a:r>
              <a:endParaRPr lang="en-US" altLang="zh-CN" sz="2400" b="1"/>
            </a:p>
          </p:txBody>
        </p:sp>
        <p:sp>
          <p:nvSpPr>
            <p:cNvPr id="112702" name="Rectangle 11"/>
            <p:cNvSpPr>
              <a:spLocks noChangeArrowheads="1"/>
            </p:cNvSpPr>
            <p:nvPr/>
          </p:nvSpPr>
          <p:spPr bwMode="auto">
            <a:xfrm>
              <a:off x="942" y="3361"/>
              <a:ext cx="516" cy="154"/>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b="1">
                  <a:solidFill>
                    <a:srgbClr val="000000"/>
                  </a:solidFill>
                </a:rPr>
                <a:t>系统调用</a:t>
              </a:r>
              <a:endParaRPr lang="zh-CN" altLang="en-US" sz="1600" b="1"/>
            </a:p>
          </p:txBody>
        </p:sp>
        <p:sp>
          <p:nvSpPr>
            <p:cNvPr id="112703" name="Rectangle 12"/>
            <p:cNvSpPr>
              <a:spLocks noChangeArrowheads="1"/>
            </p:cNvSpPr>
            <p:nvPr/>
          </p:nvSpPr>
          <p:spPr bwMode="auto">
            <a:xfrm>
              <a:off x="1182" y="3515"/>
              <a:ext cx="42" cy="20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100" b="1">
                  <a:solidFill>
                    <a:srgbClr val="000000"/>
                  </a:solidFill>
                </a:rPr>
                <a:t>.</a:t>
              </a:r>
              <a:endParaRPr lang="en-US" altLang="zh-CN" sz="2400" b="1"/>
            </a:p>
          </p:txBody>
        </p:sp>
        <p:sp>
          <p:nvSpPr>
            <p:cNvPr id="112704" name="Rectangle 13"/>
            <p:cNvSpPr>
              <a:spLocks noChangeArrowheads="1"/>
            </p:cNvSpPr>
            <p:nvPr/>
          </p:nvSpPr>
          <p:spPr bwMode="auto">
            <a:xfrm>
              <a:off x="1182" y="3668"/>
              <a:ext cx="42" cy="20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100" b="1">
                  <a:solidFill>
                    <a:srgbClr val="000000"/>
                  </a:solidFill>
                </a:rPr>
                <a:t>.</a:t>
              </a:r>
              <a:endParaRPr lang="en-US" altLang="zh-CN" sz="2400" b="1"/>
            </a:p>
          </p:txBody>
        </p:sp>
        <p:sp>
          <p:nvSpPr>
            <p:cNvPr id="112705" name="Rectangle 14"/>
            <p:cNvSpPr>
              <a:spLocks noChangeArrowheads="1"/>
            </p:cNvSpPr>
            <p:nvPr/>
          </p:nvSpPr>
          <p:spPr bwMode="auto">
            <a:xfrm>
              <a:off x="1182" y="3822"/>
              <a:ext cx="42" cy="20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100" b="1">
                  <a:solidFill>
                    <a:srgbClr val="000000"/>
                  </a:solidFill>
                </a:rPr>
                <a:t>.</a:t>
              </a:r>
              <a:endParaRPr lang="en-US" altLang="zh-CN" sz="2400" b="1"/>
            </a:p>
          </p:txBody>
        </p:sp>
        <p:sp>
          <p:nvSpPr>
            <p:cNvPr id="112706" name="Rectangle 15"/>
            <p:cNvSpPr>
              <a:spLocks noChangeArrowheads="1"/>
            </p:cNvSpPr>
            <p:nvPr/>
          </p:nvSpPr>
          <p:spPr bwMode="auto">
            <a:xfrm>
              <a:off x="1182" y="3976"/>
              <a:ext cx="42" cy="20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100" b="1">
                  <a:solidFill>
                    <a:srgbClr val="000000"/>
                  </a:solidFill>
                </a:rPr>
                <a:t>.</a:t>
              </a:r>
              <a:endParaRPr lang="en-US" altLang="zh-CN" sz="2400" b="1"/>
            </a:p>
          </p:txBody>
        </p:sp>
        <p:sp>
          <p:nvSpPr>
            <p:cNvPr id="112707" name="Rectangle 16"/>
            <p:cNvSpPr>
              <a:spLocks noChangeArrowheads="1"/>
            </p:cNvSpPr>
            <p:nvPr/>
          </p:nvSpPr>
          <p:spPr bwMode="auto">
            <a:xfrm>
              <a:off x="960" y="2401"/>
              <a:ext cx="5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b="1">
                  <a:solidFill>
                    <a:srgbClr val="000000"/>
                  </a:solidFill>
                </a:rPr>
                <a:t>用户程序</a:t>
              </a:r>
              <a:endParaRPr lang="zh-CN" altLang="en-US" sz="1800" b="1"/>
            </a:p>
          </p:txBody>
        </p:sp>
      </p:grpSp>
      <p:grpSp>
        <p:nvGrpSpPr>
          <p:cNvPr id="3" name="Group 17"/>
          <p:cNvGrpSpPr>
            <a:grpSpLocks/>
          </p:cNvGrpSpPr>
          <p:nvPr/>
        </p:nvGrpSpPr>
        <p:grpSpPr bwMode="auto">
          <a:xfrm>
            <a:off x="3381375" y="3810000"/>
            <a:ext cx="2876550" cy="2895600"/>
            <a:chOff x="2130" y="2400"/>
            <a:chExt cx="1812" cy="1824"/>
          </a:xfrm>
        </p:grpSpPr>
        <p:sp>
          <p:nvSpPr>
            <p:cNvPr id="112671" name="Rectangle 18"/>
            <p:cNvSpPr>
              <a:spLocks noChangeArrowheads="1"/>
            </p:cNvSpPr>
            <p:nvPr/>
          </p:nvSpPr>
          <p:spPr bwMode="auto">
            <a:xfrm>
              <a:off x="2709" y="2400"/>
              <a:ext cx="87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b="1">
                  <a:solidFill>
                    <a:srgbClr val="000000"/>
                  </a:solidFill>
                </a:rPr>
                <a:t>陷入处理机构</a:t>
              </a:r>
              <a:endParaRPr lang="zh-CN" altLang="en-US" sz="1800" b="1"/>
            </a:p>
          </p:txBody>
        </p:sp>
        <p:sp>
          <p:nvSpPr>
            <p:cNvPr id="112672" name="Rectangle 19"/>
            <p:cNvSpPr>
              <a:spLocks noChangeArrowheads="1"/>
            </p:cNvSpPr>
            <p:nvPr/>
          </p:nvSpPr>
          <p:spPr bwMode="auto">
            <a:xfrm>
              <a:off x="2130" y="2612"/>
              <a:ext cx="1812" cy="1612"/>
            </a:xfrm>
            <a:prstGeom prst="rect">
              <a:avLst/>
            </a:prstGeom>
            <a:solidFill>
              <a:srgbClr val="FFCCFF"/>
            </a:solidFill>
            <a:ln w="4763">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112673" name="Rectangle 20"/>
            <p:cNvSpPr>
              <a:spLocks noChangeArrowheads="1"/>
            </p:cNvSpPr>
            <p:nvPr/>
          </p:nvSpPr>
          <p:spPr bwMode="auto">
            <a:xfrm>
              <a:off x="2234" y="2707"/>
              <a:ext cx="680" cy="1422"/>
            </a:xfrm>
            <a:prstGeom prst="rect">
              <a:avLst/>
            </a:prstGeom>
            <a:solidFill>
              <a:srgbClr val="FFFF00"/>
            </a:solidFill>
            <a:ln w="4763">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112674" name="Rectangle 21"/>
            <p:cNvSpPr>
              <a:spLocks noChangeArrowheads="1"/>
            </p:cNvSpPr>
            <p:nvPr/>
          </p:nvSpPr>
          <p:spPr bwMode="auto">
            <a:xfrm>
              <a:off x="2261" y="2741"/>
              <a:ext cx="623" cy="1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1)</a:t>
              </a:r>
              <a:r>
                <a:rPr lang="zh-CN" altLang="en-US" sz="1600" b="1">
                  <a:solidFill>
                    <a:srgbClr val="000000"/>
                  </a:solidFill>
                </a:rPr>
                <a:t>保护处理</a:t>
              </a:r>
              <a:endParaRPr lang="zh-CN" altLang="en-US" sz="1600" b="1"/>
            </a:p>
          </p:txBody>
        </p:sp>
        <p:sp>
          <p:nvSpPr>
            <p:cNvPr id="112675" name="Rectangle 22"/>
            <p:cNvSpPr>
              <a:spLocks noChangeArrowheads="1"/>
            </p:cNvSpPr>
            <p:nvPr/>
          </p:nvSpPr>
          <p:spPr bwMode="auto">
            <a:xfrm>
              <a:off x="2261" y="2893"/>
              <a:ext cx="387" cy="1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b="1">
                  <a:solidFill>
                    <a:srgbClr val="000000"/>
                  </a:solidFill>
                </a:rPr>
                <a:t>机现场</a:t>
              </a:r>
              <a:endParaRPr lang="zh-CN" altLang="en-US" sz="1600" b="1"/>
            </a:p>
          </p:txBody>
        </p:sp>
        <p:sp>
          <p:nvSpPr>
            <p:cNvPr id="112676" name="Rectangle 23"/>
            <p:cNvSpPr>
              <a:spLocks noChangeArrowheads="1"/>
            </p:cNvSpPr>
            <p:nvPr/>
          </p:nvSpPr>
          <p:spPr bwMode="auto">
            <a:xfrm>
              <a:off x="2261" y="3045"/>
              <a:ext cx="107" cy="1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2)</a:t>
              </a:r>
              <a:endParaRPr lang="en-US" altLang="zh-CN" sz="1600" b="1"/>
            </a:p>
          </p:txBody>
        </p:sp>
        <p:sp>
          <p:nvSpPr>
            <p:cNvPr id="112677" name="Rectangle 24"/>
            <p:cNvSpPr>
              <a:spLocks noChangeArrowheads="1"/>
            </p:cNvSpPr>
            <p:nvPr/>
          </p:nvSpPr>
          <p:spPr bwMode="auto">
            <a:xfrm>
              <a:off x="2381" y="3045"/>
              <a:ext cx="516" cy="1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b="1">
                  <a:solidFill>
                    <a:srgbClr val="000000"/>
                  </a:solidFill>
                </a:rPr>
                <a:t>取系统调</a:t>
              </a:r>
              <a:endParaRPr lang="zh-CN" altLang="en-US" sz="1600" b="1"/>
            </a:p>
          </p:txBody>
        </p:sp>
        <p:sp>
          <p:nvSpPr>
            <p:cNvPr id="112678" name="Rectangle 25"/>
            <p:cNvSpPr>
              <a:spLocks noChangeArrowheads="1"/>
            </p:cNvSpPr>
            <p:nvPr/>
          </p:nvSpPr>
          <p:spPr bwMode="auto">
            <a:xfrm>
              <a:off x="2261" y="3197"/>
              <a:ext cx="645" cy="1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b="1">
                  <a:solidFill>
                    <a:srgbClr val="000000"/>
                  </a:solidFill>
                </a:rPr>
                <a:t>用功能号并</a:t>
              </a:r>
              <a:endParaRPr lang="zh-CN" altLang="en-US" sz="1600" b="1"/>
            </a:p>
          </p:txBody>
        </p:sp>
        <p:sp>
          <p:nvSpPr>
            <p:cNvPr id="112679" name="Rectangle 26"/>
            <p:cNvSpPr>
              <a:spLocks noChangeArrowheads="1"/>
            </p:cNvSpPr>
            <p:nvPr/>
          </p:nvSpPr>
          <p:spPr bwMode="auto">
            <a:xfrm>
              <a:off x="2261" y="3348"/>
              <a:ext cx="645" cy="1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b="1">
                  <a:solidFill>
                    <a:srgbClr val="000000"/>
                  </a:solidFill>
                </a:rPr>
                <a:t>寻找子程序</a:t>
              </a:r>
              <a:endParaRPr lang="zh-CN" altLang="en-US" sz="1600" b="1"/>
            </a:p>
          </p:txBody>
        </p:sp>
        <p:sp>
          <p:nvSpPr>
            <p:cNvPr id="112680" name="Rectangle 27"/>
            <p:cNvSpPr>
              <a:spLocks noChangeArrowheads="1"/>
            </p:cNvSpPr>
            <p:nvPr/>
          </p:nvSpPr>
          <p:spPr bwMode="auto">
            <a:xfrm>
              <a:off x="2261" y="3500"/>
              <a:ext cx="258" cy="1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b="1">
                  <a:solidFill>
                    <a:srgbClr val="000000"/>
                  </a:solidFill>
                </a:rPr>
                <a:t>入口</a:t>
              </a:r>
              <a:endParaRPr lang="zh-CN" altLang="en-US" sz="1600" b="1"/>
            </a:p>
          </p:txBody>
        </p:sp>
        <p:sp>
          <p:nvSpPr>
            <p:cNvPr id="112681" name="Rectangle 28"/>
            <p:cNvSpPr>
              <a:spLocks noChangeArrowheads="1"/>
            </p:cNvSpPr>
            <p:nvPr/>
          </p:nvSpPr>
          <p:spPr bwMode="auto">
            <a:xfrm>
              <a:off x="2261" y="3652"/>
              <a:ext cx="623" cy="1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3)</a:t>
              </a:r>
              <a:r>
                <a:rPr lang="zh-CN" altLang="en-US" sz="1600" b="1">
                  <a:solidFill>
                    <a:srgbClr val="000000"/>
                  </a:solidFill>
                </a:rPr>
                <a:t>恢复处理</a:t>
              </a:r>
              <a:endParaRPr lang="zh-CN" altLang="en-US" sz="1600" b="1"/>
            </a:p>
          </p:txBody>
        </p:sp>
        <p:sp>
          <p:nvSpPr>
            <p:cNvPr id="112682" name="Rectangle 29"/>
            <p:cNvSpPr>
              <a:spLocks noChangeArrowheads="1"/>
            </p:cNvSpPr>
            <p:nvPr/>
          </p:nvSpPr>
          <p:spPr bwMode="auto">
            <a:xfrm>
              <a:off x="2261" y="3805"/>
              <a:ext cx="645" cy="1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b="1">
                  <a:solidFill>
                    <a:srgbClr val="000000"/>
                  </a:solidFill>
                </a:rPr>
                <a:t>机现场并返</a:t>
              </a:r>
              <a:endParaRPr lang="zh-CN" altLang="en-US" sz="1600" b="1"/>
            </a:p>
          </p:txBody>
        </p:sp>
        <p:sp>
          <p:nvSpPr>
            <p:cNvPr id="112683" name="Rectangle 30"/>
            <p:cNvSpPr>
              <a:spLocks noChangeArrowheads="1"/>
            </p:cNvSpPr>
            <p:nvPr/>
          </p:nvSpPr>
          <p:spPr bwMode="auto">
            <a:xfrm>
              <a:off x="2261" y="3955"/>
              <a:ext cx="128" cy="1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b="1">
                  <a:solidFill>
                    <a:srgbClr val="000000"/>
                  </a:solidFill>
                </a:rPr>
                <a:t>回</a:t>
              </a:r>
              <a:endParaRPr lang="zh-CN" altLang="en-US" sz="1600" b="1"/>
            </a:p>
          </p:txBody>
        </p:sp>
        <p:sp>
          <p:nvSpPr>
            <p:cNvPr id="112684" name="Rectangle 31"/>
            <p:cNvSpPr>
              <a:spLocks noChangeArrowheads="1"/>
            </p:cNvSpPr>
            <p:nvPr/>
          </p:nvSpPr>
          <p:spPr bwMode="auto">
            <a:xfrm>
              <a:off x="3234" y="2707"/>
              <a:ext cx="645" cy="154"/>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b="1">
                  <a:solidFill>
                    <a:srgbClr val="000000"/>
                  </a:solidFill>
                </a:rPr>
                <a:t>入口地址表</a:t>
              </a:r>
              <a:endParaRPr lang="zh-CN" altLang="en-US" sz="1600" b="1"/>
            </a:p>
          </p:txBody>
        </p:sp>
        <p:sp>
          <p:nvSpPr>
            <p:cNvPr id="112685" name="Rectangle 32"/>
            <p:cNvSpPr>
              <a:spLocks noChangeArrowheads="1"/>
            </p:cNvSpPr>
            <p:nvPr/>
          </p:nvSpPr>
          <p:spPr bwMode="auto">
            <a:xfrm>
              <a:off x="3321" y="2920"/>
              <a:ext cx="431" cy="142"/>
            </a:xfrm>
            <a:prstGeom prst="rect">
              <a:avLst/>
            </a:prstGeom>
            <a:solidFill>
              <a:srgbClr val="FFFF00"/>
            </a:solidFill>
            <a:ln w="4763">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112686" name="Rectangle 33"/>
            <p:cNvSpPr>
              <a:spLocks noChangeArrowheads="1"/>
            </p:cNvSpPr>
            <p:nvPr/>
          </p:nvSpPr>
          <p:spPr bwMode="auto">
            <a:xfrm>
              <a:off x="3455" y="2921"/>
              <a:ext cx="1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A0</a:t>
              </a:r>
              <a:endParaRPr lang="en-US" altLang="zh-CN" sz="1600" b="1"/>
            </a:p>
          </p:txBody>
        </p:sp>
        <p:sp>
          <p:nvSpPr>
            <p:cNvPr id="112687" name="Rectangle 34"/>
            <p:cNvSpPr>
              <a:spLocks noChangeArrowheads="1"/>
            </p:cNvSpPr>
            <p:nvPr/>
          </p:nvSpPr>
          <p:spPr bwMode="auto">
            <a:xfrm>
              <a:off x="3321" y="3062"/>
              <a:ext cx="431" cy="143"/>
            </a:xfrm>
            <a:prstGeom prst="rect">
              <a:avLst/>
            </a:prstGeom>
            <a:solidFill>
              <a:srgbClr val="FFFF00"/>
            </a:solidFill>
            <a:ln w="4763">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112688" name="Rectangle 35"/>
            <p:cNvSpPr>
              <a:spLocks noChangeArrowheads="1"/>
            </p:cNvSpPr>
            <p:nvPr/>
          </p:nvSpPr>
          <p:spPr bwMode="auto">
            <a:xfrm>
              <a:off x="3455" y="3063"/>
              <a:ext cx="1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A2</a:t>
              </a:r>
              <a:endParaRPr lang="en-US" altLang="zh-CN" sz="1600" b="1"/>
            </a:p>
          </p:txBody>
        </p:sp>
        <p:sp>
          <p:nvSpPr>
            <p:cNvPr id="112689" name="Rectangle 36"/>
            <p:cNvSpPr>
              <a:spLocks noChangeArrowheads="1"/>
            </p:cNvSpPr>
            <p:nvPr/>
          </p:nvSpPr>
          <p:spPr bwMode="auto">
            <a:xfrm>
              <a:off x="3321" y="3536"/>
              <a:ext cx="431" cy="144"/>
            </a:xfrm>
            <a:prstGeom prst="rect">
              <a:avLst/>
            </a:prstGeom>
            <a:solidFill>
              <a:srgbClr val="FFFF00"/>
            </a:solidFill>
            <a:ln w="4763">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112690" name="Rectangle 37"/>
            <p:cNvSpPr>
              <a:spLocks noChangeArrowheads="1"/>
            </p:cNvSpPr>
            <p:nvPr/>
          </p:nvSpPr>
          <p:spPr bwMode="auto">
            <a:xfrm>
              <a:off x="3473" y="3538"/>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Ai</a:t>
              </a:r>
              <a:endParaRPr lang="en-US" altLang="zh-CN" sz="1600" b="1"/>
            </a:p>
          </p:txBody>
        </p:sp>
        <p:sp>
          <p:nvSpPr>
            <p:cNvPr id="112691" name="Rectangle 38"/>
            <p:cNvSpPr>
              <a:spLocks noChangeArrowheads="1"/>
            </p:cNvSpPr>
            <p:nvPr/>
          </p:nvSpPr>
          <p:spPr bwMode="auto">
            <a:xfrm>
              <a:off x="3321" y="3205"/>
              <a:ext cx="431" cy="331"/>
            </a:xfrm>
            <a:prstGeom prst="rect">
              <a:avLst/>
            </a:prstGeom>
            <a:solidFill>
              <a:srgbClr val="FFFF00"/>
            </a:solidFill>
            <a:ln w="4763">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112692" name="Rectangle 39"/>
            <p:cNvSpPr>
              <a:spLocks noChangeArrowheads="1"/>
            </p:cNvSpPr>
            <p:nvPr/>
          </p:nvSpPr>
          <p:spPr bwMode="auto">
            <a:xfrm>
              <a:off x="3486" y="3300"/>
              <a:ext cx="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a:t>
              </a:r>
              <a:endParaRPr lang="en-US" altLang="zh-CN" sz="1600" b="1"/>
            </a:p>
          </p:txBody>
        </p:sp>
        <p:sp>
          <p:nvSpPr>
            <p:cNvPr id="112693" name="Rectangle 40"/>
            <p:cNvSpPr>
              <a:spLocks noChangeArrowheads="1"/>
            </p:cNvSpPr>
            <p:nvPr/>
          </p:nvSpPr>
          <p:spPr bwMode="auto">
            <a:xfrm>
              <a:off x="3321" y="3680"/>
              <a:ext cx="431" cy="330"/>
            </a:xfrm>
            <a:prstGeom prst="rect">
              <a:avLst/>
            </a:prstGeom>
            <a:solidFill>
              <a:srgbClr val="FFFF00"/>
            </a:solidFill>
            <a:ln w="4763">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112694" name="Rectangle 41"/>
            <p:cNvSpPr>
              <a:spLocks noChangeArrowheads="1"/>
            </p:cNvSpPr>
            <p:nvPr/>
          </p:nvSpPr>
          <p:spPr bwMode="auto">
            <a:xfrm>
              <a:off x="3481" y="3774"/>
              <a:ext cx="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a:t>
              </a:r>
              <a:endParaRPr lang="en-US" altLang="zh-CN" sz="1600" b="1"/>
            </a:p>
          </p:txBody>
        </p:sp>
        <p:sp>
          <p:nvSpPr>
            <p:cNvPr id="112695" name="Rectangle 42"/>
            <p:cNvSpPr>
              <a:spLocks noChangeArrowheads="1"/>
            </p:cNvSpPr>
            <p:nvPr/>
          </p:nvSpPr>
          <p:spPr bwMode="auto">
            <a:xfrm>
              <a:off x="3321" y="4010"/>
              <a:ext cx="431" cy="143"/>
            </a:xfrm>
            <a:prstGeom prst="rect">
              <a:avLst/>
            </a:prstGeom>
            <a:solidFill>
              <a:srgbClr val="FFFF00"/>
            </a:solidFill>
            <a:ln w="4763">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112696" name="Rectangle 43"/>
            <p:cNvSpPr>
              <a:spLocks noChangeArrowheads="1"/>
            </p:cNvSpPr>
            <p:nvPr/>
          </p:nvSpPr>
          <p:spPr bwMode="auto">
            <a:xfrm>
              <a:off x="3455" y="4012"/>
              <a:ext cx="1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An</a:t>
              </a:r>
              <a:endParaRPr lang="en-US" altLang="zh-CN" sz="1600" b="1"/>
            </a:p>
          </p:txBody>
        </p:sp>
      </p:grpSp>
      <p:grpSp>
        <p:nvGrpSpPr>
          <p:cNvPr id="4" name="Group 44"/>
          <p:cNvGrpSpPr>
            <a:grpSpLocks/>
          </p:cNvGrpSpPr>
          <p:nvPr/>
        </p:nvGrpSpPr>
        <p:grpSpPr bwMode="auto">
          <a:xfrm>
            <a:off x="6958013" y="3810000"/>
            <a:ext cx="1347787" cy="2895600"/>
            <a:chOff x="4383" y="2400"/>
            <a:chExt cx="849" cy="1824"/>
          </a:xfrm>
        </p:grpSpPr>
        <p:sp>
          <p:nvSpPr>
            <p:cNvPr id="112655" name="Rectangle 45"/>
            <p:cNvSpPr>
              <a:spLocks noChangeArrowheads="1"/>
            </p:cNvSpPr>
            <p:nvPr/>
          </p:nvSpPr>
          <p:spPr bwMode="auto">
            <a:xfrm>
              <a:off x="4464" y="2400"/>
              <a:ext cx="7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b="1">
                  <a:solidFill>
                    <a:srgbClr val="000000"/>
                  </a:solidFill>
                </a:rPr>
                <a:t>系统子程序</a:t>
              </a:r>
              <a:endParaRPr lang="zh-CN" altLang="en-US" sz="1800" b="1"/>
            </a:p>
          </p:txBody>
        </p:sp>
        <p:sp>
          <p:nvSpPr>
            <p:cNvPr id="112656" name="Rectangle 46"/>
            <p:cNvSpPr>
              <a:spLocks noChangeArrowheads="1"/>
            </p:cNvSpPr>
            <p:nvPr/>
          </p:nvSpPr>
          <p:spPr bwMode="auto">
            <a:xfrm>
              <a:off x="4383" y="2612"/>
              <a:ext cx="849" cy="1612"/>
            </a:xfrm>
            <a:prstGeom prst="rect">
              <a:avLst/>
            </a:prstGeom>
            <a:solidFill>
              <a:srgbClr val="FFCCFF"/>
            </a:solidFill>
            <a:ln w="4763">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112657" name="Rectangle 47"/>
            <p:cNvSpPr>
              <a:spLocks noChangeArrowheads="1"/>
            </p:cNvSpPr>
            <p:nvPr/>
          </p:nvSpPr>
          <p:spPr bwMode="auto">
            <a:xfrm>
              <a:off x="4764" y="2737"/>
              <a:ext cx="383" cy="142"/>
            </a:xfrm>
            <a:prstGeom prst="rect">
              <a:avLst/>
            </a:prstGeom>
            <a:solidFill>
              <a:srgbClr val="FFCCFF"/>
            </a:solidFill>
            <a:ln w="4763">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112658" name="Rectangle 48"/>
            <p:cNvSpPr>
              <a:spLocks noChangeArrowheads="1"/>
            </p:cNvSpPr>
            <p:nvPr/>
          </p:nvSpPr>
          <p:spPr bwMode="auto">
            <a:xfrm>
              <a:off x="4795" y="2737"/>
              <a:ext cx="28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sub 0</a:t>
              </a:r>
              <a:endParaRPr lang="en-US" altLang="zh-CN" sz="1600" b="1"/>
            </a:p>
          </p:txBody>
        </p:sp>
        <p:sp>
          <p:nvSpPr>
            <p:cNvPr id="112659" name="Rectangle 49"/>
            <p:cNvSpPr>
              <a:spLocks noChangeArrowheads="1"/>
            </p:cNvSpPr>
            <p:nvPr/>
          </p:nvSpPr>
          <p:spPr bwMode="auto">
            <a:xfrm>
              <a:off x="4507" y="2737"/>
              <a:ext cx="156" cy="154"/>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A0</a:t>
              </a:r>
              <a:endParaRPr lang="en-US" altLang="zh-CN" sz="1600" b="1"/>
            </a:p>
          </p:txBody>
        </p:sp>
        <p:sp>
          <p:nvSpPr>
            <p:cNvPr id="112660" name="Rectangle 50"/>
            <p:cNvSpPr>
              <a:spLocks noChangeArrowheads="1"/>
            </p:cNvSpPr>
            <p:nvPr/>
          </p:nvSpPr>
          <p:spPr bwMode="auto">
            <a:xfrm>
              <a:off x="4764" y="2985"/>
              <a:ext cx="383" cy="143"/>
            </a:xfrm>
            <a:prstGeom prst="rect">
              <a:avLst/>
            </a:prstGeom>
            <a:solidFill>
              <a:srgbClr val="FFCCFF"/>
            </a:solidFill>
            <a:ln w="4763">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112661" name="Rectangle 51"/>
            <p:cNvSpPr>
              <a:spLocks noChangeArrowheads="1"/>
            </p:cNvSpPr>
            <p:nvPr/>
          </p:nvSpPr>
          <p:spPr bwMode="auto">
            <a:xfrm>
              <a:off x="4795" y="2987"/>
              <a:ext cx="28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sub 1</a:t>
              </a:r>
              <a:endParaRPr lang="en-US" altLang="zh-CN" sz="1600" b="1"/>
            </a:p>
          </p:txBody>
        </p:sp>
        <p:sp>
          <p:nvSpPr>
            <p:cNvPr id="112662" name="Rectangle 52"/>
            <p:cNvSpPr>
              <a:spLocks noChangeArrowheads="1"/>
            </p:cNvSpPr>
            <p:nvPr/>
          </p:nvSpPr>
          <p:spPr bwMode="auto">
            <a:xfrm>
              <a:off x="4507" y="2987"/>
              <a:ext cx="156" cy="154"/>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A1</a:t>
              </a:r>
              <a:endParaRPr lang="en-US" altLang="zh-CN" sz="1600" b="1"/>
            </a:p>
          </p:txBody>
        </p:sp>
        <p:sp>
          <p:nvSpPr>
            <p:cNvPr id="112663" name="Rectangle 53"/>
            <p:cNvSpPr>
              <a:spLocks noChangeArrowheads="1"/>
            </p:cNvSpPr>
            <p:nvPr/>
          </p:nvSpPr>
          <p:spPr bwMode="auto">
            <a:xfrm>
              <a:off x="4764" y="3957"/>
              <a:ext cx="383" cy="143"/>
            </a:xfrm>
            <a:prstGeom prst="rect">
              <a:avLst/>
            </a:prstGeom>
            <a:solidFill>
              <a:srgbClr val="FFCCFF"/>
            </a:solidFill>
            <a:ln w="4763">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112664" name="Rectangle 54"/>
            <p:cNvSpPr>
              <a:spLocks noChangeArrowheads="1"/>
            </p:cNvSpPr>
            <p:nvPr/>
          </p:nvSpPr>
          <p:spPr bwMode="auto">
            <a:xfrm>
              <a:off x="4795" y="3959"/>
              <a:ext cx="29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sub n</a:t>
              </a:r>
              <a:endParaRPr lang="en-US" altLang="zh-CN" sz="1600" b="1"/>
            </a:p>
          </p:txBody>
        </p:sp>
        <p:sp>
          <p:nvSpPr>
            <p:cNvPr id="112665" name="Rectangle 55"/>
            <p:cNvSpPr>
              <a:spLocks noChangeArrowheads="1"/>
            </p:cNvSpPr>
            <p:nvPr/>
          </p:nvSpPr>
          <p:spPr bwMode="auto">
            <a:xfrm>
              <a:off x="4507" y="3959"/>
              <a:ext cx="163" cy="154"/>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An</a:t>
              </a:r>
              <a:endParaRPr lang="en-US" altLang="zh-CN" sz="1600" b="1"/>
            </a:p>
          </p:txBody>
        </p:sp>
        <p:sp>
          <p:nvSpPr>
            <p:cNvPr id="112666" name="Rectangle 56"/>
            <p:cNvSpPr>
              <a:spLocks noChangeArrowheads="1"/>
            </p:cNvSpPr>
            <p:nvPr/>
          </p:nvSpPr>
          <p:spPr bwMode="auto">
            <a:xfrm>
              <a:off x="4764" y="3460"/>
              <a:ext cx="383" cy="142"/>
            </a:xfrm>
            <a:prstGeom prst="rect">
              <a:avLst/>
            </a:prstGeom>
            <a:solidFill>
              <a:srgbClr val="FFCCFF"/>
            </a:solidFill>
            <a:ln w="4763">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800"/>
            </a:p>
          </p:txBody>
        </p:sp>
        <p:sp>
          <p:nvSpPr>
            <p:cNvPr id="112667" name="Rectangle 57"/>
            <p:cNvSpPr>
              <a:spLocks noChangeArrowheads="1"/>
            </p:cNvSpPr>
            <p:nvPr/>
          </p:nvSpPr>
          <p:spPr bwMode="auto">
            <a:xfrm>
              <a:off x="4795" y="3461"/>
              <a:ext cx="2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sub i</a:t>
              </a:r>
              <a:endParaRPr lang="en-US" altLang="zh-CN" sz="1600" b="1"/>
            </a:p>
          </p:txBody>
        </p:sp>
        <p:sp>
          <p:nvSpPr>
            <p:cNvPr id="112668" name="Rectangle 58"/>
            <p:cNvSpPr>
              <a:spLocks noChangeArrowheads="1"/>
            </p:cNvSpPr>
            <p:nvPr/>
          </p:nvSpPr>
          <p:spPr bwMode="auto">
            <a:xfrm>
              <a:off x="4507" y="3461"/>
              <a:ext cx="128" cy="154"/>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Ai</a:t>
              </a:r>
              <a:endParaRPr lang="en-US" altLang="zh-CN" sz="1600" b="1"/>
            </a:p>
          </p:txBody>
        </p:sp>
        <p:sp>
          <p:nvSpPr>
            <p:cNvPr id="112669" name="Rectangle 59"/>
            <p:cNvSpPr>
              <a:spLocks noChangeArrowheads="1"/>
            </p:cNvSpPr>
            <p:nvPr/>
          </p:nvSpPr>
          <p:spPr bwMode="auto">
            <a:xfrm>
              <a:off x="4892" y="3235"/>
              <a:ext cx="96" cy="154"/>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a:t>
              </a:r>
              <a:endParaRPr lang="en-US" altLang="zh-CN" sz="1600" b="1"/>
            </a:p>
          </p:txBody>
        </p:sp>
        <p:sp>
          <p:nvSpPr>
            <p:cNvPr id="112670" name="Rectangle 60"/>
            <p:cNvSpPr>
              <a:spLocks noChangeArrowheads="1"/>
            </p:cNvSpPr>
            <p:nvPr/>
          </p:nvSpPr>
          <p:spPr bwMode="auto">
            <a:xfrm>
              <a:off x="4892" y="3710"/>
              <a:ext cx="96" cy="154"/>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0000"/>
                  </a:solidFill>
                </a:rPr>
                <a:t>...</a:t>
              </a:r>
              <a:endParaRPr lang="en-US" altLang="zh-CN" sz="1600" b="1"/>
            </a:p>
          </p:txBody>
        </p:sp>
      </p:grpSp>
      <p:grpSp>
        <p:nvGrpSpPr>
          <p:cNvPr id="5" name="Group 61"/>
          <p:cNvGrpSpPr>
            <a:grpSpLocks/>
          </p:cNvGrpSpPr>
          <p:nvPr/>
        </p:nvGrpSpPr>
        <p:grpSpPr bwMode="auto">
          <a:xfrm>
            <a:off x="2305050" y="4505325"/>
            <a:ext cx="1076325" cy="981075"/>
            <a:chOff x="960" y="2094"/>
            <a:chExt cx="672" cy="786"/>
          </a:xfrm>
        </p:grpSpPr>
        <p:sp>
          <p:nvSpPr>
            <p:cNvPr id="112653" name="Rectangle 62"/>
            <p:cNvSpPr>
              <a:spLocks noChangeArrowheads="1"/>
            </p:cNvSpPr>
            <p:nvPr/>
          </p:nvSpPr>
          <p:spPr bwMode="auto">
            <a:xfrm rot="-2940000">
              <a:off x="925" y="2345"/>
              <a:ext cx="656"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b="1">
                  <a:solidFill>
                    <a:srgbClr val="000000"/>
                  </a:solidFill>
                </a:rPr>
                <a:t>陷入指令</a:t>
              </a:r>
              <a:endParaRPr lang="zh-CN" altLang="en-US" sz="1600" b="1"/>
            </a:p>
          </p:txBody>
        </p:sp>
        <p:sp>
          <p:nvSpPr>
            <p:cNvPr id="112654" name="Line 63"/>
            <p:cNvSpPr>
              <a:spLocks noChangeShapeType="1"/>
            </p:cNvSpPr>
            <p:nvPr/>
          </p:nvSpPr>
          <p:spPr bwMode="auto">
            <a:xfrm flipV="1">
              <a:off x="960" y="2208"/>
              <a:ext cx="672"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6672" name="Line 64"/>
          <p:cNvSpPr>
            <a:spLocks noChangeShapeType="1"/>
          </p:cNvSpPr>
          <p:nvPr/>
        </p:nvSpPr>
        <p:spPr bwMode="auto">
          <a:xfrm flipH="1" flipV="1">
            <a:off x="2300288" y="5486400"/>
            <a:ext cx="1081087"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73" name="Line 65"/>
          <p:cNvSpPr>
            <a:spLocks noChangeShapeType="1"/>
          </p:cNvSpPr>
          <p:nvPr/>
        </p:nvSpPr>
        <p:spPr bwMode="auto">
          <a:xfrm flipV="1">
            <a:off x="4624388" y="5334000"/>
            <a:ext cx="657225" cy="271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74" name="Line 66"/>
          <p:cNvSpPr>
            <a:spLocks noChangeShapeType="1"/>
          </p:cNvSpPr>
          <p:nvPr/>
        </p:nvSpPr>
        <p:spPr bwMode="auto">
          <a:xfrm flipV="1">
            <a:off x="5957888" y="5562600"/>
            <a:ext cx="1000125" cy="1666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75" name="Freeform 67"/>
          <p:cNvSpPr>
            <a:spLocks/>
          </p:cNvSpPr>
          <p:nvPr/>
        </p:nvSpPr>
        <p:spPr bwMode="auto">
          <a:xfrm>
            <a:off x="4624388" y="5715000"/>
            <a:ext cx="3248025" cy="990600"/>
          </a:xfrm>
          <a:custGeom>
            <a:avLst/>
            <a:gdLst>
              <a:gd name="T0" fmla="*/ 2147483646 w 2592"/>
              <a:gd name="T1" fmla="*/ 0 h 976"/>
              <a:gd name="T2" fmla="*/ 2147483646 w 2592"/>
              <a:gd name="T3" fmla="*/ 2147483646 h 976"/>
              <a:gd name="T4" fmla="*/ 0 w 2592"/>
              <a:gd name="T5" fmla="*/ 2147483646 h 976"/>
              <a:gd name="T6" fmla="*/ 0 60000 65536"/>
              <a:gd name="T7" fmla="*/ 0 60000 65536"/>
              <a:gd name="T8" fmla="*/ 0 60000 65536"/>
              <a:gd name="T9" fmla="*/ 0 w 2592"/>
              <a:gd name="T10" fmla="*/ 0 h 976"/>
              <a:gd name="T11" fmla="*/ 2592 w 2592"/>
              <a:gd name="T12" fmla="*/ 976 h 976"/>
            </a:gdLst>
            <a:ahLst/>
            <a:cxnLst>
              <a:cxn ang="T6">
                <a:pos x="T0" y="T1"/>
              </a:cxn>
              <a:cxn ang="T7">
                <a:pos x="T2" y="T3"/>
              </a:cxn>
              <a:cxn ang="T8">
                <a:pos x="T4" y="T5"/>
              </a:cxn>
            </a:cxnLst>
            <a:rect l="T9" t="T10" r="T11" b="T12"/>
            <a:pathLst>
              <a:path w="2592" h="976">
                <a:moveTo>
                  <a:pt x="2592" y="0"/>
                </a:moveTo>
                <a:cubicBezTo>
                  <a:pt x="2208" y="424"/>
                  <a:pt x="1824" y="848"/>
                  <a:pt x="1392" y="912"/>
                </a:cubicBezTo>
                <a:cubicBezTo>
                  <a:pt x="960" y="976"/>
                  <a:pt x="224" y="472"/>
                  <a:pt x="0" y="38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upRigh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96610"/>
                                        </p:tgtEl>
                                        <p:attrNameLst>
                                          <p:attrName>style.visibility</p:attrName>
                                        </p:attrNameLst>
                                      </p:cBhvr>
                                      <p:to>
                                        <p:strVal val="visible"/>
                                      </p:to>
                                    </p:set>
                                    <p:animEffect transition="in" filter="box(out)">
                                      <p:cBhvr>
                                        <p:cTn id="17" dur="500"/>
                                        <p:tgtEl>
                                          <p:spTgt spid="1966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9" fill="hold" grpId="0" nodeType="clickEffect">
                                  <p:stCondLst>
                                    <p:cond delay="0"/>
                                  </p:stCondLst>
                                  <p:childTnLst>
                                    <p:set>
                                      <p:cBhvr>
                                        <p:cTn id="21" dur="1" fill="hold">
                                          <p:stCondLst>
                                            <p:cond delay="0"/>
                                          </p:stCondLst>
                                        </p:cTn>
                                        <p:tgtEl>
                                          <p:spTgt spid="196672"/>
                                        </p:tgtEl>
                                        <p:attrNameLst>
                                          <p:attrName>style.visibility</p:attrName>
                                        </p:attrNameLst>
                                      </p:cBhvr>
                                      <p:to>
                                        <p:strVal val="visible"/>
                                      </p:to>
                                    </p:set>
                                    <p:animEffect transition="in" filter="strips(upLeft)">
                                      <p:cBhvr>
                                        <p:cTn id="22" dur="500"/>
                                        <p:tgtEl>
                                          <p:spTgt spid="19667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3" fill="hold" grpId="0" nodeType="clickEffect">
                                  <p:stCondLst>
                                    <p:cond delay="0"/>
                                  </p:stCondLst>
                                  <p:childTnLst>
                                    <p:set>
                                      <p:cBhvr>
                                        <p:cTn id="31" dur="1" fill="hold">
                                          <p:stCondLst>
                                            <p:cond delay="0"/>
                                          </p:stCondLst>
                                        </p:cTn>
                                        <p:tgtEl>
                                          <p:spTgt spid="196673"/>
                                        </p:tgtEl>
                                        <p:attrNameLst>
                                          <p:attrName>style.visibility</p:attrName>
                                        </p:attrNameLst>
                                      </p:cBhvr>
                                      <p:to>
                                        <p:strVal val="visible"/>
                                      </p:to>
                                    </p:set>
                                    <p:animEffect transition="in" filter="strips(upRight)">
                                      <p:cBhvr>
                                        <p:cTn id="32" dur="500"/>
                                        <p:tgtEl>
                                          <p:spTgt spid="19667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fill="hold" grpId="0" nodeType="clickEffect">
                                  <p:stCondLst>
                                    <p:cond delay="0"/>
                                  </p:stCondLst>
                                  <p:childTnLst>
                                    <p:set>
                                      <p:cBhvr>
                                        <p:cTn id="36" dur="1" fill="hold">
                                          <p:stCondLst>
                                            <p:cond delay="0"/>
                                          </p:stCondLst>
                                        </p:cTn>
                                        <p:tgtEl>
                                          <p:spTgt spid="196674"/>
                                        </p:tgtEl>
                                        <p:attrNameLst>
                                          <p:attrName>style.visibility</p:attrName>
                                        </p:attrNameLst>
                                      </p:cBhvr>
                                      <p:to>
                                        <p:strVal val="visible"/>
                                      </p:to>
                                    </p:set>
                                    <p:anim calcmode="lin" valueType="num">
                                      <p:cBhvr>
                                        <p:cTn id="37" dur="500" fill="hold"/>
                                        <p:tgtEl>
                                          <p:spTgt spid="196674"/>
                                        </p:tgtEl>
                                        <p:attrNameLst>
                                          <p:attrName>ppt_x</p:attrName>
                                        </p:attrNameLst>
                                      </p:cBhvr>
                                      <p:tavLst>
                                        <p:tav tm="0">
                                          <p:val>
                                            <p:strVal val="#ppt_x-#ppt_w/2"/>
                                          </p:val>
                                        </p:tav>
                                        <p:tav tm="100000">
                                          <p:val>
                                            <p:strVal val="#ppt_x"/>
                                          </p:val>
                                        </p:tav>
                                      </p:tavLst>
                                    </p:anim>
                                    <p:anim calcmode="lin" valueType="num">
                                      <p:cBhvr>
                                        <p:cTn id="38" dur="500" fill="hold"/>
                                        <p:tgtEl>
                                          <p:spTgt spid="196674"/>
                                        </p:tgtEl>
                                        <p:attrNameLst>
                                          <p:attrName>ppt_y</p:attrName>
                                        </p:attrNameLst>
                                      </p:cBhvr>
                                      <p:tavLst>
                                        <p:tav tm="0">
                                          <p:val>
                                            <p:strVal val="#ppt_y"/>
                                          </p:val>
                                        </p:tav>
                                        <p:tav tm="100000">
                                          <p:val>
                                            <p:strVal val="#ppt_y"/>
                                          </p:val>
                                        </p:tav>
                                      </p:tavLst>
                                    </p:anim>
                                    <p:anim calcmode="lin" valueType="num">
                                      <p:cBhvr>
                                        <p:cTn id="39" dur="500" fill="hold"/>
                                        <p:tgtEl>
                                          <p:spTgt spid="196674"/>
                                        </p:tgtEl>
                                        <p:attrNameLst>
                                          <p:attrName>ppt_w</p:attrName>
                                        </p:attrNameLst>
                                      </p:cBhvr>
                                      <p:tavLst>
                                        <p:tav tm="0">
                                          <p:val>
                                            <p:fltVal val="0"/>
                                          </p:val>
                                        </p:tav>
                                        <p:tav tm="100000">
                                          <p:val>
                                            <p:strVal val="#ppt_w"/>
                                          </p:val>
                                        </p:tav>
                                      </p:tavLst>
                                    </p:anim>
                                    <p:anim calcmode="lin" valueType="num">
                                      <p:cBhvr>
                                        <p:cTn id="40" dur="500" fill="hold"/>
                                        <p:tgtEl>
                                          <p:spTgt spid="196674"/>
                                        </p:tgtEl>
                                        <p:attrNameLst>
                                          <p:attrName>ppt_h</p:attrName>
                                        </p:attrNameLst>
                                      </p:cBhvr>
                                      <p:tavLst>
                                        <p:tav tm="0">
                                          <p:val>
                                            <p:strVal val="#ppt_h"/>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16"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box(in)">
                                      <p:cBhvr>
                                        <p:cTn id="45" dur="500"/>
                                        <p:tgtEl>
                                          <p:spTgt spid="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8" presetClass="entr" presetSubtype="12" fill="hold" grpId="0" nodeType="clickEffect">
                                  <p:stCondLst>
                                    <p:cond delay="0"/>
                                  </p:stCondLst>
                                  <p:childTnLst>
                                    <p:set>
                                      <p:cBhvr>
                                        <p:cTn id="49" dur="1" fill="hold">
                                          <p:stCondLst>
                                            <p:cond delay="0"/>
                                          </p:stCondLst>
                                        </p:cTn>
                                        <p:tgtEl>
                                          <p:spTgt spid="196675"/>
                                        </p:tgtEl>
                                        <p:attrNameLst>
                                          <p:attrName>style.visibility</p:attrName>
                                        </p:attrNameLst>
                                      </p:cBhvr>
                                      <p:to>
                                        <p:strVal val="visible"/>
                                      </p:to>
                                    </p:set>
                                    <p:animEffect transition="in" filter="strips(downLeft)">
                                      <p:cBhvr>
                                        <p:cTn id="50" dur="500"/>
                                        <p:tgtEl>
                                          <p:spTgt spid="196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animBg="1" autoUpdateAnimBg="0"/>
      <p:bldP spid="196672" grpId="0" animBg="1"/>
      <p:bldP spid="196673" grpId="0" animBg="1"/>
      <p:bldP spid="196674" grpId="0" animBg="1"/>
      <p:bldP spid="19667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type="title"/>
          </p:nvPr>
        </p:nvSpPr>
        <p:spPr/>
        <p:txBody>
          <a:bodyPr/>
          <a:lstStyle/>
          <a:p>
            <a:pPr eaLnBrk="1" hangingPunct="1">
              <a:defRPr/>
            </a:pPr>
            <a:r>
              <a:rPr lang="zh-CN" altLang="en-US"/>
              <a:t>第二章 用户接口与作业管理</a:t>
            </a:r>
          </a:p>
        </p:txBody>
      </p:sp>
      <p:sp>
        <p:nvSpPr>
          <p:cNvPr id="114691" name="Rectangle 4"/>
          <p:cNvSpPr>
            <a:spLocks noGrp="1" noChangeArrowheads="1"/>
          </p:cNvSpPr>
          <p:nvPr>
            <p:ph type="body" idx="1"/>
          </p:nvPr>
        </p:nvSpPr>
        <p:spPr>
          <a:xfrm>
            <a:off x="395288" y="1096963"/>
            <a:ext cx="7646987" cy="2667000"/>
          </a:xfrm>
        </p:spPr>
        <p:txBody>
          <a:bodyPr/>
          <a:lstStyle/>
          <a:p>
            <a:pPr marL="387350" indent="-387350" eaLnBrk="1" hangingPunct="1">
              <a:lnSpc>
                <a:spcPct val="110000"/>
              </a:lnSpc>
              <a:spcBef>
                <a:spcPct val="0"/>
              </a:spcBef>
              <a:buFontTx/>
              <a:buNone/>
            </a:pPr>
            <a:r>
              <a:rPr lang="en-US" altLang="zh-CN" sz="3600" b="1">
                <a:solidFill>
                  <a:srgbClr val="0033CC"/>
                </a:solidFill>
              </a:rPr>
              <a:t>2.5 </a:t>
            </a:r>
            <a:r>
              <a:rPr lang="zh-CN" altLang="en-US" sz="3600" b="1">
                <a:solidFill>
                  <a:srgbClr val="0033CC"/>
                </a:solidFill>
              </a:rPr>
              <a:t>系统调用</a:t>
            </a:r>
          </a:p>
        </p:txBody>
      </p:sp>
      <p:pic>
        <p:nvPicPr>
          <p:cNvPr id="114692"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844675"/>
            <a:ext cx="690403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图片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4724400"/>
            <a:ext cx="6827837"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4" name="文本框 71"/>
          <p:cNvSpPr txBox="1">
            <a:spLocks noChangeArrowheads="1"/>
          </p:cNvSpPr>
          <p:nvPr/>
        </p:nvSpPr>
        <p:spPr bwMode="auto">
          <a:xfrm>
            <a:off x="2836863" y="6488113"/>
            <a:ext cx="6127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000000"/>
                </a:solidFill>
                <a:latin typeface="微软雅黑" panose="020B0503020204020204" pitchFamily="34" charset="-122"/>
                <a:ea typeface="微软雅黑" panose="020B0503020204020204" pitchFamily="34" charset="-122"/>
              </a:rPr>
              <a:t>内容来自：上海交通大学并行与分布式系统研究所</a:t>
            </a:r>
            <a:r>
              <a:rPr lang="en-US" altLang="zh-CN" sz="1800">
                <a:solidFill>
                  <a:srgbClr val="000000"/>
                </a:solidFill>
                <a:latin typeface="微软雅黑" panose="020B0503020204020204" pitchFamily="34" charset="-122"/>
                <a:ea typeface="微软雅黑" panose="020B0503020204020204" pitchFamily="34" charset="-122"/>
              </a:rPr>
              <a:t>-OS-00</a:t>
            </a:r>
            <a:endParaRPr lang="zh-CN" altLang="en-US" sz="2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type="title"/>
          </p:nvPr>
        </p:nvSpPr>
        <p:spPr/>
        <p:txBody>
          <a:bodyPr/>
          <a:lstStyle/>
          <a:p>
            <a:pPr eaLnBrk="1" hangingPunct="1">
              <a:defRPr/>
            </a:pPr>
            <a:r>
              <a:rPr lang="zh-CN" altLang="en-US"/>
              <a:t>第二章 用户接口与作业管理</a:t>
            </a:r>
          </a:p>
        </p:txBody>
      </p:sp>
      <p:sp>
        <p:nvSpPr>
          <p:cNvPr id="116739" name="Rectangle 4"/>
          <p:cNvSpPr>
            <a:spLocks noGrp="1" noChangeArrowheads="1"/>
          </p:cNvSpPr>
          <p:nvPr>
            <p:ph type="body" idx="1"/>
          </p:nvPr>
        </p:nvSpPr>
        <p:spPr>
          <a:xfrm>
            <a:off x="395288" y="1096963"/>
            <a:ext cx="7646987" cy="2667000"/>
          </a:xfrm>
        </p:spPr>
        <p:txBody>
          <a:bodyPr/>
          <a:lstStyle/>
          <a:p>
            <a:pPr marL="387350" indent="-387350" eaLnBrk="1" hangingPunct="1">
              <a:lnSpc>
                <a:spcPct val="110000"/>
              </a:lnSpc>
              <a:spcBef>
                <a:spcPct val="0"/>
              </a:spcBef>
              <a:buFontTx/>
              <a:buNone/>
            </a:pPr>
            <a:r>
              <a:rPr lang="en-US" altLang="zh-CN" sz="3600" b="1">
                <a:solidFill>
                  <a:srgbClr val="0033CC"/>
                </a:solidFill>
              </a:rPr>
              <a:t>2.5 </a:t>
            </a:r>
            <a:r>
              <a:rPr lang="zh-CN" altLang="en-US" sz="3600" b="1">
                <a:solidFill>
                  <a:srgbClr val="0033CC"/>
                </a:solidFill>
              </a:rPr>
              <a:t>系统调用</a:t>
            </a:r>
          </a:p>
        </p:txBody>
      </p:sp>
      <p:pic>
        <p:nvPicPr>
          <p:cNvPr id="1167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1925638"/>
            <a:ext cx="4391025" cy="476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15363" name="Rectangle 3"/>
          <p:cNvSpPr>
            <a:spLocks noGrp="1" noChangeArrowheads="1"/>
          </p:cNvSpPr>
          <p:nvPr>
            <p:ph type="body" idx="1"/>
          </p:nvPr>
        </p:nvSpPr>
        <p:spPr>
          <a:xfrm>
            <a:off x="685800" y="1189038"/>
            <a:ext cx="7848600" cy="2209800"/>
          </a:xfrm>
        </p:spPr>
        <p:txBody>
          <a:bodyPr/>
          <a:lstStyle/>
          <a:p>
            <a:pPr eaLnBrk="1" hangingPunct="1">
              <a:lnSpc>
                <a:spcPct val="90000"/>
              </a:lnSpc>
              <a:buFontTx/>
              <a:buNone/>
            </a:pPr>
            <a:r>
              <a:rPr lang="en-US" altLang="zh-CN" sz="3600" b="1">
                <a:solidFill>
                  <a:schemeClr val="accent2"/>
                </a:solidFill>
              </a:rPr>
              <a:t>2.1 </a:t>
            </a:r>
            <a:r>
              <a:rPr lang="zh-CN" altLang="en-US" sz="3600" b="1">
                <a:solidFill>
                  <a:schemeClr val="accent2"/>
                </a:solidFill>
              </a:rPr>
              <a:t>程序的启动和结束</a:t>
            </a:r>
          </a:p>
          <a:p>
            <a:pPr eaLnBrk="1" hangingPunct="1">
              <a:lnSpc>
                <a:spcPct val="90000"/>
              </a:lnSpc>
              <a:buFontTx/>
              <a:buNone/>
            </a:pPr>
            <a:r>
              <a:rPr lang="en-US" altLang="zh-CN" b="1">
                <a:solidFill>
                  <a:srgbClr val="008000"/>
                </a:solidFill>
              </a:rPr>
              <a:t>2.1.1 </a:t>
            </a:r>
            <a:r>
              <a:rPr lang="zh-CN" altLang="en-US" b="1">
                <a:solidFill>
                  <a:srgbClr val="008000"/>
                </a:solidFill>
              </a:rPr>
              <a:t>程序的启动</a:t>
            </a:r>
            <a:endParaRPr lang="zh-CN" altLang="en-US" b="1">
              <a:solidFill>
                <a:srgbClr val="FF3300"/>
              </a:solidFill>
            </a:endParaRPr>
          </a:p>
          <a:p>
            <a:pPr eaLnBrk="1" hangingPunct="1">
              <a:lnSpc>
                <a:spcPct val="90000"/>
              </a:lnSpc>
              <a:buFontTx/>
              <a:buBlip>
                <a:blip r:embed="rId4"/>
              </a:buBlip>
            </a:pPr>
            <a:r>
              <a:rPr lang="zh-CN" altLang="en-US" sz="2800" b="1"/>
              <a:t>第二种方式：</a:t>
            </a:r>
          </a:p>
          <a:p>
            <a:pPr eaLnBrk="1" hangingPunct="1">
              <a:lnSpc>
                <a:spcPct val="90000"/>
              </a:lnSpc>
              <a:buFontTx/>
              <a:buNone/>
            </a:pPr>
            <a:r>
              <a:rPr lang="zh-CN" altLang="en-US" sz="2800" b="1"/>
              <a:t>     批处理方式</a:t>
            </a:r>
          </a:p>
        </p:txBody>
      </p:sp>
      <p:grpSp>
        <p:nvGrpSpPr>
          <p:cNvPr id="2" name="Group 4"/>
          <p:cNvGrpSpPr>
            <a:grpSpLocks/>
          </p:cNvGrpSpPr>
          <p:nvPr/>
        </p:nvGrpSpPr>
        <p:grpSpPr bwMode="auto">
          <a:xfrm>
            <a:off x="2757488" y="2971800"/>
            <a:ext cx="5449887" cy="790575"/>
            <a:chOff x="768" y="624"/>
            <a:chExt cx="3984" cy="688"/>
          </a:xfrm>
        </p:grpSpPr>
        <p:sp>
          <p:nvSpPr>
            <p:cNvPr id="15383" name="Text Box 5"/>
            <p:cNvSpPr txBox="1">
              <a:spLocks noChangeArrowheads="1"/>
            </p:cNvSpPr>
            <p:nvPr/>
          </p:nvSpPr>
          <p:spPr bwMode="auto">
            <a:xfrm>
              <a:off x="768" y="959"/>
              <a:ext cx="3984" cy="353"/>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800" b="1"/>
                <a:t>操作系统调入批文件，读进其中第一条命令</a:t>
              </a:r>
            </a:p>
          </p:txBody>
        </p:sp>
        <p:sp>
          <p:nvSpPr>
            <p:cNvPr id="15384" name="Line 6"/>
            <p:cNvSpPr>
              <a:spLocks noChangeShapeType="1"/>
            </p:cNvSpPr>
            <p:nvPr/>
          </p:nvSpPr>
          <p:spPr bwMode="auto">
            <a:xfrm flipH="1">
              <a:off x="2784" y="624"/>
              <a:ext cx="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7"/>
          <p:cNvGrpSpPr>
            <a:grpSpLocks/>
          </p:cNvGrpSpPr>
          <p:nvPr/>
        </p:nvGrpSpPr>
        <p:grpSpPr bwMode="auto">
          <a:xfrm>
            <a:off x="4070350" y="2312988"/>
            <a:ext cx="2984500" cy="674687"/>
            <a:chOff x="1728" y="144"/>
            <a:chExt cx="2181" cy="587"/>
          </a:xfrm>
        </p:grpSpPr>
        <p:sp>
          <p:nvSpPr>
            <p:cNvPr id="15381" name="Text Box 8"/>
            <p:cNvSpPr txBox="1">
              <a:spLocks noChangeArrowheads="1"/>
            </p:cNvSpPr>
            <p:nvPr/>
          </p:nvSpPr>
          <p:spPr bwMode="auto">
            <a:xfrm>
              <a:off x="1728" y="379"/>
              <a:ext cx="2181" cy="352"/>
            </a:xfrm>
            <a:prstGeom prst="rect">
              <a:avLst/>
            </a:prstGeom>
            <a:solidFill>
              <a:srgbClr val="FFCCFF"/>
            </a:solidFill>
            <a:ln w="38100">
              <a:solidFill>
                <a:schemeClr val="tx1"/>
              </a:solidFill>
              <a:miter lim="800000"/>
              <a:headEnd/>
              <a:tailEnd/>
            </a:ln>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b="1"/>
                <a:t>以命令方式启动执行批文件</a:t>
              </a:r>
            </a:p>
          </p:txBody>
        </p:sp>
        <p:sp>
          <p:nvSpPr>
            <p:cNvPr id="15382" name="Line 9"/>
            <p:cNvSpPr>
              <a:spLocks noChangeShapeType="1"/>
            </p:cNvSpPr>
            <p:nvPr/>
          </p:nvSpPr>
          <p:spPr bwMode="auto">
            <a:xfrm>
              <a:off x="2784" y="144"/>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0"/>
          <p:cNvGrpSpPr>
            <a:grpSpLocks/>
          </p:cNvGrpSpPr>
          <p:nvPr/>
        </p:nvGrpSpPr>
        <p:grpSpPr bwMode="auto">
          <a:xfrm>
            <a:off x="3611563" y="3744913"/>
            <a:ext cx="3938587" cy="846137"/>
            <a:chOff x="1392" y="1248"/>
            <a:chExt cx="2880" cy="737"/>
          </a:xfrm>
        </p:grpSpPr>
        <p:sp>
          <p:nvSpPr>
            <p:cNvPr id="15379" name="Text Box 11"/>
            <p:cNvSpPr txBox="1">
              <a:spLocks noChangeArrowheads="1"/>
            </p:cNvSpPr>
            <p:nvPr/>
          </p:nvSpPr>
          <p:spPr bwMode="auto">
            <a:xfrm>
              <a:off x="1392" y="1632"/>
              <a:ext cx="2880" cy="353"/>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800" b="1"/>
                <a:t>装入并启动该命令要执行的程序</a:t>
              </a:r>
            </a:p>
          </p:txBody>
        </p:sp>
        <p:sp>
          <p:nvSpPr>
            <p:cNvPr id="15380" name="Line 12"/>
            <p:cNvSpPr>
              <a:spLocks noChangeShapeType="1"/>
            </p:cNvSpPr>
            <p:nvPr/>
          </p:nvSpPr>
          <p:spPr bwMode="auto">
            <a:xfrm flipH="1">
              <a:off x="2784" y="1248"/>
              <a:ext cx="0" cy="38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13"/>
          <p:cNvGrpSpPr>
            <a:grpSpLocks/>
          </p:cNvGrpSpPr>
          <p:nvPr/>
        </p:nvGrpSpPr>
        <p:grpSpPr bwMode="auto">
          <a:xfrm>
            <a:off x="4564063" y="4564063"/>
            <a:ext cx="2101850" cy="788987"/>
            <a:chOff x="2112" y="1920"/>
            <a:chExt cx="1536" cy="686"/>
          </a:xfrm>
        </p:grpSpPr>
        <p:sp>
          <p:nvSpPr>
            <p:cNvPr id="15377" name="Text Box 14"/>
            <p:cNvSpPr txBox="1">
              <a:spLocks noChangeArrowheads="1"/>
            </p:cNvSpPr>
            <p:nvPr/>
          </p:nvSpPr>
          <p:spPr bwMode="auto">
            <a:xfrm>
              <a:off x="2112" y="2254"/>
              <a:ext cx="1536" cy="352"/>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800" b="1"/>
                <a:t>该程序执行完毕</a:t>
              </a:r>
            </a:p>
          </p:txBody>
        </p:sp>
        <p:sp>
          <p:nvSpPr>
            <p:cNvPr id="15378" name="Line 15"/>
            <p:cNvSpPr>
              <a:spLocks noChangeShapeType="1"/>
            </p:cNvSpPr>
            <p:nvPr/>
          </p:nvSpPr>
          <p:spPr bwMode="auto">
            <a:xfrm flipH="1">
              <a:off x="2784" y="1920"/>
              <a:ext cx="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16"/>
          <p:cNvGrpSpPr>
            <a:grpSpLocks/>
          </p:cNvGrpSpPr>
          <p:nvPr/>
        </p:nvGrpSpPr>
        <p:grpSpPr bwMode="auto">
          <a:xfrm>
            <a:off x="3217863" y="5360988"/>
            <a:ext cx="4529137" cy="1036637"/>
            <a:chOff x="1105" y="2592"/>
            <a:chExt cx="3310" cy="903"/>
          </a:xfrm>
        </p:grpSpPr>
        <p:sp>
          <p:nvSpPr>
            <p:cNvPr id="15375" name="Text Box 17"/>
            <p:cNvSpPr txBox="1">
              <a:spLocks noChangeArrowheads="1"/>
            </p:cNvSpPr>
            <p:nvPr/>
          </p:nvSpPr>
          <p:spPr bwMode="auto">
            <a:xfrm>
              <a:off x="1105" y="2880"/>
              <a:ext cx="3310" cy="615"/>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10000"/>
                </a:spcBef>
                <a:buFontTx/>
                <a:buNone/>
              </a:pPr>
              <a:r>
                <a:rPr lang="zh-CN" altLang="en-US" sz="1800" b="1"/>
                <a:t>回到操作系统，</a:t>
              </a:r>
            </a:p>
            <a:p>
              <a:pPr algn="ctr" eaLnBrk="1" hangingPunct="1">
                <a:spcBef>
                  <a:spcPct val="10000"/>
                </a:spcBef>
                <a:buFontTx/>
                <a:buNone/>
              </a:pPr>
              <a:r>
                <a:rPr lang="zh-CN" altLang="en-US" sz="1800" b="1"/>
                <a:t>操作系统从该批文件中读下一条命令</a:t>
              </a:r>
            </a:p>
          </p:txBody>
        </p:sp>
        <p:sp>
          <p:nvSpPr>
            <p:cNvPr id="15376" name="Line 18"/>
            <p:cNvSpPr>
              <a:spLocks noChangeShapeType="1"/>
            </p:cNvSpPr>
            <p:nvPr/>
          </p:nvSpPr>
          <p:spPr bwMode="auto">
            <a:xfrm>
              <a:off x="2784" y="2592"/>
              <a:ext cx="0" cy="2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19"/>
          <p:cNvGrpSpPr>
            <a:grpSpLocks/>
          </p:cNvGrpSpPr>
          <p:nvPr/>
        </p:nvGrpSpPr>
        <p:grpSpPr bwMode="auto">
          <a:xfrm>
            <a:off x="5514975" y="3965575"/>
            <a:ext cx="3414713" cy="2701925"/>
            <a:chOff x="2784" y="1440"/>
            <a:chExt cx="2496" cy="2352"/>
          </a:xfrm>
        </p:grpSpPr>
        <p:sp>
          <p:nvSpPr>
            <p:cNvPr id="15372" name="Line 20"/>
            <p:cNvSpPr>
              <a:spLocks noChangeShapeType="1"/>
            </p:cNvSpPr>
            <p:nvPr/>
          </p:nvSpPr>
          <p:spPr bwMode="auto">
            <a:xfrm flipH="1">
              <a:off x="2784" y="3552"/>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3" name="Line 21"/>
            <p:cNvSpPr>
              <a:spLocks noChangeShapeType="1"/>
            </p:cNvSpPr>
            <p:nvPr/>
          </p:nvSpPr>
          <p:spPr bwMode="auto">
            <a:xfrm>
              <a:off x="2784" y="3792"/>
              <a:ext cx="249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4" name="Line 22"/>
            <p:cNvSpPr>
              <a:spLocks noChangeShapeType="1"/>
            </p:cNvSpPr>
            <p:nvPr/>
          </p:nvSpPr>
          <p:spPr bwMode="auto">
            <a:xfrm flipV="1">
              <a:off x="5280" y="1440"/>
              <a:ext cx="0" cy="2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4711" name="Line 23"/>
          <p:cNvSpPr>
            <a:spLocks noChangeShapeType="1"/>
          </p:cNvSpPr>
          <p:nvPr/>
        </p:nvSpPr>
        <p:spPr bwMode="auto">
          <a:xfrm flipH="1">
            <a:off x="5514975" y="3965575"/>
            <a:ext cx="341471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371" name="Object 24"/>
          <p:cNvGraphicFramePr>
            <a:graphicFrameLocks noChangeAspect="1"/>
          </p:cNvGraphicFramePr>
          <p:nvPr/>
        </p:nvGraphicFramePr>
        <p:xfrm>
          <a:off x="914400" y="4876800"/>
          <a:ext cx="1130300" cy="1333500"/>
        </p:xfrm>
        <a:graphic>
          <a:graphicData uri="http://schemas.openxmlformats.org/presentationml/2006/ole">
            <mc:AlternateContent xmlns:mc="http://schemas.openxmlformats.org/markup-compatibility/2006">
              <mc:Choice xmlns:v="urn:schemas-microsoft-com:vml" Requires="v">
                <p:oleObj spid="_x0000_s15387" name="剪辑" r:id="rId5" imgW="1357884" imgH="1600200" progId="MS_ClipArt_Gallery.2">
                  <p:embed/>
                </p:oleObj>
              </mc:Choice>
              <mc:Fallback>
                <p:oleObj name="剪辑" r:id="rId5" imgW="1357884" imgH="1600200" progId="MS_ClipArt_Gallery.2">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876800"/>
                        <a:ext cx="1130300"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17" presetClass="entr" presetSubtype="1"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ppt_h/2"/>
                                          </p:val>
                                        </p:tav>
                                        <p:tav tm="100000">
                                          <p:val>
                                            <p:strVal val="#ppt_y"/>
                                          </p:val>
                                        </p:tav>
                                      </p:tavLst>
                                    </p:anim>
                                    <p:anim calcmode="lin" valueType="num">
                                      <p:cBhvr>
                                        <p:cTn id="16" dur="500" fill="hold"/>
                                        <p:tgtEl>
                                          <p:spTgt spid="2"/>
                                        </p:tgtEl>
                                        <p:attrNameLst>
                                          <p:attrName>ppt_w</p:attrName>
                                        </p:attrNameLst>
                                      </p:cBhvr>
                                      <p:tavLst>
                                        <p:tav tm="0">
                                          <p:val>
                                            <p:strVal val="#ppt_w"/>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000"/>
                            </p:stCondLst>
                            <p:childTnLst>
                              <p:par>
                                <p:cTn id="19" presetID="17"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ppt_x</p:attrName>
                                        </p:attrNameLst>
                                      </p:cBhvr>
                                      <p:tavLst>
                                        <p:tav tm="0">
                                          <p:val>
                                            <p:strVal val="#ppt_x"/>
                                          </p:val>
                                        </p:tav>
                                        <p:tav tm="100000">
                                          <p:val>
                                            <p:strVal val="#ppt_x"/>
                                          </p:val>
                                        </p:tav>
                                      </p:tavLst>
                                    </p:anim>
                                    <p:anim calcmode="lin" valueType="num">
                                      <p:cBhvr>
                                        <p:cTn id="22" dur="500" fill="hold"/>
                                        <p:tgtEl>
                                          <p:spTgt spid="4"/>
                                        </p:tgtEl>
                                        <p:attrNameLst>
                                          <p:attrName>ppt_y</p:attrName>
                                        </p:attrNameLst>
                                      </p:cBhvr>
                                      <p:tavLst>
                                        <p:tav tm="0">
                                          <p:val>
                                            <p:strVal val="#ppt_y-#ppt_h/2"/>
                                          </p:val>
                                        </p:tav>
                                        <p:tav tm="100000">
                                          <p:val>
                                            <p:strVal val="#ppt_y"/>
                                          </p:val>
                                        </p:tav>
                                      </p:tavLst>
                                    </p:anim>
                                    <p:anim calcmode="lin" valueType="num">
                                      <p:cBhvr>
                                        <p:cTn id="23" dur="500" fill="hold"/>
                                        <p:tgtEl>
                                          <p:spTgt spid="4"/>
                                        </p:tgtEl>
                                        <p:attrNameLst>
                                          <p:attrName>ppt_w</p:attrName>
                                        </p:attrNameLst>
                                      </p:cBhvr>
                                      <p:tavLst>
                                        <p:tav tm="0">
                                          <p:val>
                                            <p:strVal val="#ppt_w"/>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childTnLst>
                                </p:cTn>
                              </p:par>
                            </p:childTnLst>
                          </p:cTn>
                        </p:par>
                        <p:par>
                          <p:cTn id="25" fill="hold" nodeType="afterGroup">
                            <p:stCondLst>
                              <p:cond delay="1500"/>
                            </p:stCondLst>
                            <p:childTnLst>
                              <p:par>
                                <p:cTn id="26" presetID="17" presetClass="entr" presetSubtype="1"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ppt_x</p:attrName>
                                        </p:attrNameLst>
                                      </p:cBhvr>
                                      <p:tavLst>
                                        <p:tav tm="0">
                                          <p:val>
                                            <p:strVal val="#ppt_x"/>
                                          </p:val>
                                        </p:tav>
                                        <p:tav tm="100000">
                                          <p:val>
                                            <p:strVal val="#ppt_x"/>
                                          </p:val>
                                        </p:tav>
                                      </p:tavLst>
                                    </p:anim>
                                    <p:anim calcmode="lin" valueType="num">
                                      <p:cBhvr>
                                        <p:cTn id="29" dur="500" fill="hold"/>
                                        <p:tgtEl>
                                          <p:spTgt spid="5"/>
                                        </p:tgtEl>
                                        <p:attrNameLst>
                                          <p:attrName>ppt_y</p:attrName>
                                        </p:attrNameLst>
                                      </p:cBhvr>
                                      <p:tavLst>
                                        <p:tav tm="0">
                                          <p:val>
                                            <p:strVal val="#ppt_y-#ppt_h/2"/>
                                          </p:val>
                                        </p:tav>
                                        <p:tav tm="100000">
                                          <p:val>
                                            <p:strVal val="#ppt_y"/>
                                          </p:val>
                                        </p:tav>
                                      </p:tavLst>
                                    </p:anim>
                                    <p:anim calcmode="lin" valueType="num">
                                      <p:cBhvr>
                                        <p:cTn id="30" dur="500" fill="hold"/>
                                        <p:tgtEl>
                                          <p:spTgt spid="5"/>
                                        </p:tgtEl>
                                        <p:attrNameLst>
                                          <p:attrName>ppt_w</p:attrName>
                                        </p:attrNameLst>
                                      </p:cBhvr>
                                      <p:tavLst>
                                        <p:tav tm="0">
                                          <p:val>
                                            <p:strVal val="#ppt_w"/>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childTnLst>
                                </p:cTn>
                              </p:par>
                            </p:childTnLst>
                          </p:cTn>
                        </p:par>
                        <p:par>
                          <p:cTn id="32" fill="hold" nodeType="afterGroup">
                            <p:stCondLst>
                              <p:cond delay="2000"/>
                            </p:stCondLst>
                            <p:childTnLst>
                              <p:par>
                                <p:cTn id="33" presetID="17" presetClass="entr" presetSubtype="1"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ppt_x</p:attrName>
                                        </p:attrNameLst>
                                      </p:cBhvr>
                                      <p:tavLst>
                                        <p:tav tm="0">
                                          <p:val>
                                            <p:strVal val="#ppt_x"/>
                                          </p:val>
                                        </p:tav>
                                        <p:tav tm="100000">
                                          <p:val>
                                            <p:strVal val="#ppt_x"/>
                                          </p:val>
                                        </p:tav>
                                      </p:tavLst>
                                    </p:anim>
                                    <p:anim calcmode="lin" valueType="num">
                                      <p:cBhvr>
                                        <p:cTn id="36" dur="500" fill="hold"/>
                                        <p:tgtEl>
                                          <p:spTgt spid="6"/>
                                        </p:tgtEl>
                                        <p:attrNameLst>
                                          <p:attrName>ppt_y</p:attrName>
                                        </p:attrNameLst>
                                      </p:cBhvr>
                                      <p:tavLst>
                                        <p:tav tm="0">
                                          <p:val>
                                            <p:strVal val="#ppt_y-#ppt_h/2"/>
                                          </p:val>
                                        </p:tav>
                                        <p:tav tm="100000">
                                          <p:val>
                                            <p:strVal val="#ppt_y"/>
                                          </p:val>
                                        </p:tav>
                                      </p:tavLst>
                                    </p:anim>
                                    <p:anim calcmode="lin" valueType="num">
                                      <p:cBhvr>
                                        <p:cTn id="37" dur="500" fill="hold"/>
                                        <p:tgtEl>
                                          <p:spTgt spid="6"/>
                                        </p:tgtEl>
                                        <p:attrNameLst>
                                          <p:attrName>ppt_w</p:attrName>
                                        </p:attrNameLst>
                                      </p:cBhvr>
                                      <p:tavLst>
                                        <p:tav tm="0">
                                          <p:val>
                                            <p:strVal val="#ppt_w"/>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childTnLst>
                                </p:cTn>
                              </p:par>
                            </p:childTnLst>
                          </p:cTn>
                        </p:par>
                        <p:par>
                          <p:cTn id="39" fill="hold" nodeType="afterGroup">
                            <p:stCondLst>
                              <p:cond delay="2500"/>
                            </p:stCondLst>
                            <p:childTnLst>
                              <p:par>
                                <p:cTn id="40" presetID="18" presetClass="entr" presetSubtype="3"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strips(upRight)">
                                      <p:cBhvr>
                                        <p:cTn id="42" dur="500"/>
                                        <p:tgtEl>
                                          <p:spTgt spid="7"/>
                                        </p:tgtEl>
                                      </p:cBhvr>
                                    </p:animEffect>
                                  </p:childTnLst>
                                </p:cTn>
                              </p:par>
                            </p:childTnLst>
                          </p:cTn>
                        </p:par>
                        <p:par>
                          <p:cTn id="43" fill="hold" nodeType="afterGroup">
                            <p:stCondLst>
                              <p:cond delay="3000"/>
                            </p:stCondLst>
                            <p:childTnLst>
                              <p:par>
                                <p:cTn id="44" presetID="17" presetClass="entr" presetSubtype="2" fill="hold" grpId="0" nodeType="afterEffect">
                                  <p:stCondLst>
                                    <p:cond delay="0"/>
                                  </p:stCondLst>
                                  <p:childTnLst>
                                    <p:set>
                                      <p:cBhvr>
                                        <p:cTn id="45" dur="1" fill="hold">
                                          <p:stCondLst>
                                            <p:cond delay="0"/>
                                          </p:stCondLst>
                                        </p:cTn>
                                        <p:tgtEl>
                                          <p:spTgt spid="114711"/>
                                        </p:tgtEl>
                                        <p:attrNameLst>
                                          <p:attrName>style.visibility</p:attrName>
                                        </p:attrNameLst>
                                      </p:cBhvr>
                                      <p:to>
                                        <p:strVal val="visible"/>
                                      </p:to>
                                    </p:set>
                                    <p:anim calcmode="lin" valueType="num">
                                      <p:cBhvr>
                                        <p:cTn id="46" dur="500" fill="hold"/>
                                        <p:tgtEl>
                                          <p:spTgt spid="114711"/>
                                        </p:tgtEl>
                                        <p:attrNameLst>
                                          <p:attrName>ppt_x</p:attrName>
                                        </p:attrNameLst>
                                      </p:cBhvr>
                                      <p:tavLst>
                                        <p:tav tm="0">
                                          <p:val>
                                            <p:strVal val="#ppt_x+#ppt_w/2"/>
                                          </p:val>
                                        </p:tav>
                                        <p:tav tm="100000">
                                          <p:val>
                                            <p:strVal val="#ppt_x"/>
                                          </p:val>
                                        </p:tav>
                                      </p:tavLst>
                                    </p:anim>
                                    <p:anim calcmode="lin" valueType="num">
                                      <p:cBhvr>
                                        <p:cTn id="47" dur="500" fill="hold"/>
                                        <p:tgtEl>
                                          <p:spTgt spid="114711"/>
                                        </p:tgtEl>
                                        <p:attrNameLst>
                                          <p:attrName>ppt_y</p:attrName>
                                        </p:attrNameLst>
                                      </p:cBhvr>
                                      <p:tavLst>
                                        <p:tav tm="0">
                                          <p:val>
                                            <p:strVal val="#ppt_y"/>
                                          </p:val>
                                        </p:tav>
                                        <p:tav tm="100000">
                                          <p:val>
                                            <p:strVal val="#ppt_y"/>
                                          </p:val>
                                        </p:tav>
                                      </p:tavLst>
                                    </p:anim>
                                    <p:anim calcmode="lin" valueType="num">
                                      <p:cBhvr>
                                        <p:cTn id="48" dur="500" fill="hold"/>
                                        <p:tgtEl>
                                          <p:spTgt spid="114711"/>
                                        </p:tgtEl>
                                        <p:attrNameLst>
                                          <p:attrName>ppt_w</p:attrName>
                                        </p:attrNameLst>
                                      </p:cBhvr>
                                      <p:tavLst>
                                        <p:tav tm="0">
                                          <p:val>
                                            <p:fltVal val="0"/>
                                          </p:val>
                                        </p:tav>
                                        <p:tav tm="100000">
                                          <p:val>
                                            <p:strVal val="#ppt_w"/>
                                          </p:val>
                                        </p:tav>
                                      </p:tavLst>
                                    </p:anim>
                                    <p:anim calcmode="lin" valueType="num">
                                      <p:cBhvr>
                                        <p:cTn id="49" dur="500" fill="hold"/>
                                        <p:tgtEl>
                                          <p:spTgt spid="1147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type="title"/>
          </p:nvPr>
        </p:nvSpPr>
        <p:spPr/>
        <p:txBody>
          <a:bodyPr/>
          <a:lstStyle/>
          <a:p>
            <a:pPr eaLnBrk="1" hangingPunct="1">
              <a:defRPr/>
            </a:pPr>
            <a:r>
              <a:rPr lang="zh-CN" altLang="en-US"/>
              <a:t>第二章 用户接口与作业管理</a:t>
            </a:r>
          </a:p>
        </p:txBody>
      </p:sp>
      <p:sp>
        <p:nvSpPr>
          <p:cNvPr id="111620" name="Rectangle 4"/>
          <p:cNvSpPr>
            <a:spLocks noGrp="1" noChangeArrowheads="1"/>
          </p:cNvSpPr>
          <p:nvPr>
            <p:ph type="body" idx="1"/>
          </p:nvPr>
        </p:nvSpPr>
        <p:spPr>
          <a:xfrm>
            <a:off x="381000" y="1219200"/>
            <a:ext cx="8077200" cy="2667000"/>
          </a:xfrm>
        </p:spPr>
        <p:txBody>
          <a:bodyPr/>
          <a:lstStyle/>
          <a:p>
            <a:pPr marL="387350" indent="-387350" eaLnBrk="1" hangingPunct="1">
              <a:lnSpc>
                <a:spcPct val="110000"/>
              </a:lnSpc>
              <a:spcBef>
                <a:spcPct val="0"/>
              </a:spcBef>
              <a:buFontTx/>
              <a:buNone/>
              <a:defRPr/>
            </a:pPr>
            <a:r>
              <a:rPr lang="en-US" altLang="zh-CN" sz="3600" b="1" dirty="0">
                <a:solidFill>
                  <a:srgbClr val="0033CC"/>
                </a:solidFill>
              </a:rPr>
              <a:t>2.5 </a:t>
            </a:r>
            <a:r>
              <a:rPr lang="zh-CN" altLang="en-US" sz="3600" b="1" dirty="0">
                <a:solidFill>
                  <a:srgbClr val="0033CC"/>
                </a:solidFill>
              </a:rPr>
              <a:t>系统调用</a:t>
            </a:r>
          </a:p>
          <a:p>
            <a:pPr marL="387350" indent="-387350">
              <a:lnSpc>
                <a:spcPct val="110000"/>
              </a:lnSpc>
              <a:spcBef>
                <a:spcPct val="0"/>
              </a:spcBef>
              <a:buFontTx/>
              <a:buBlip>
                <a:blip r:embed="rId3"/>
              </a:buBlip>
              <a:defRPr/>
            </a:pPr>
            <a:r>
              <a:rPr lang="zh-CN" altLang="en-US" b="1" dirty="0"/>
              <a:t>中断的分类</a:t>
            </a:r>
          </a:p>
          <a:p>
            <a:pPr marL="863600" lvl="1">
              <a:lnSpc>
                <a:spcPct val="110000"/>
              </a:lnSpc>
              <a:spcBef>
                <a:spcPct val="15000"/>
              </a:spcBef>
              <a:buFontTx/>
              <a:buBlip>
                <a:blip r:embed="rId4"/>
              </a:buBlip>
              <a:defRPr/>
            </a:pPr>
            <a:r>
              <a:rPr lang="zh-CN" altLang="en-US" b="1" dirty="0"/>
              <a:t>内中断 （异常、例外、陷入）</a:t>
            </a:r>
            <a:endParaRPr lang="en-US" altLang="zh-CN" b="1" dirty="0"/>
          </a:p>
          <a:p>
            <a:pPr marL="1339850" lvl="2" indent="-285750">
              <a:lnSpc>
                <a:spcPct val="110000"/>
              </a:lnSpc>
              <a:spcBef>
                <a:spcPct val="15000"/>
              </a:spcBef>
              <a:buFontTx/>
              <a:buBlip>
                <a:blip r:embed="rId5"/>
              </a:buBlip>
              <a:defRPr/>
            </a:pPr>
            <a:r>
              <a:rPr lang="zh-CN" altLang="en-US" b="1" kern="1200" dirty="0"/>
              <a:t>自愿中断（指令中断）：系统调用</a:t>
            </a:r>
            <a:r>
              <a:rPr lang="en-US" altLang="zh-CN" b="1" kern="1200" dirty="0"/>
              <a:t>(</a:t>
            </a:r>
            <a:r>
              <a:rPr lang="zh-CN" altLang="en-US" b="1" kern="1200" dirty="0"/>
              <a:t>通过软中断</a:t>
            </a:r>
            <a:r>
              <a:rPr lang="en-US" altLang="zh-CN" b="1" kern="1200" dirty="0"/>
              <a:t>)</a:t>
            </a:r>
            <a:endParaRPr lang="zh-CN" altLang="en-US" b="1" dirty="0"/>
          </a:p>
          <a:p>
            <a:pPr marL="1339850" lvl="2" indent="-285750">
              <a:lnSpc>
                <a:spcPct val="110000"/>
              </a:lnSpc>
              <a:spcBef>
                <a:spcPct val="15000"/>
              </a:spcBef>
              <a:buFontTx/>
              <a:buBlip>
                <a:blip r:embed="rId5"/>
              </a:buBlip>
              <a:defRPr/>
            </a:pPr>
            <a:r>
              <a:rPr lang="zh-CN" altLang="en-US" b="1" kern="1200" dirty="0"/>
              <a:t>强迫中断：软件、硬件</a:t>
            </a:r>
            <a:endParaRPr lang="zh-CN" altLang="en-US" b="1" dirty="0"/>
          </a:p>
          <a:p>
            <a:pPr marL="863600" lvl="1">
              <a:lnSpc>
                <a:spcPct val="110000"/>
              </a:lnSpc>
              <a:spcBef>
                <a:spcPct val="15000"/>
              </a:spcBef>
              <a:buFontTx/>
              <a:buBlip>
                <a:blip r:embed="rId4"/>
              </a:buBlip>
              <a:defRPr/>
            </a:pPr>
            <a:r>
              <a:rPr lang="zh-CN" altLang="en-US" b="1" dirty="0"/>
              <a:t>外中断</a:t>
            </a:r>
            <a:endParaRPr lang="en-US" altLang="zh-CN" b="1" dirty="0"/>
          </a:p>
          <a:p>
            <a:pPr marL="1339850" lvl="2" indent="-285750">
              <a:lnSpc>
                <a:spcPct val="110000"/>
              </a:lnSpc>
              <a:spcBef>
                <a:spcPct val="15000"/>
              </a:spcBef>
              <a:buFontTx/>
              <a:buBlip>
                <a:blip r:embed="rId5"/>
              </a:buBlip>
              <a:defRPr/>
            </a:pPr>
            <a:r>
              <a:rPr lang="zh-CN" altLang="en-US" b="1" kern="1200" dirty="0"/>
              <a:t>外设请求</a:t>
            </a:r>
            <a:endParaRPr lang="en-US" altLang="zh-CN" b="1" kern="1200" dirty="0"/>
          </a:p>
          <a:p>
            <a:pPr marL="1339850" lvl="2" indent="-285750">
              <a:lnSpc>
                <a:spcPct val="110000"/>
              </a:lnSpc>
              <a:spcBef>
                <a:spcPct val="15000"/>
              </a:spcBef>
              <a:buFontTx/>
              <a:buBlip>
                <a:blip r:embed="rId5"/>
              </a:buBlip>
              <a:defRPr/>
            </a:pPr>
            <a:r>
              <a:rPr lang="zh-CN" altLang="en-US" b="1" kern="1200" dirty="0"/>
              <a:t>人工干预</a:t>
            </a:r>
            <a:endParaRPr lang="en-US" altLang="zh-CN" b="1" kern="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120835" name="Rectangle 3"/>
          <p:cNvSpPr>
            <a:spLocks noGrp="1" noChangeArrowheads="1"/>
          </p:cNvSpPr>
          <p:nvPr>
            <p:ph type="body" idx="1"/>
          </p:nvPr>
        </p:nvSpPr>
        <p:spPr>
          <a:xfrm>
            <a:off x="228600" y="1219200"/>
            <a:ext cx="8686800" cy="5334000"/>
          </a:xfrm>
        </p:spPr>
        <p:txBody>
          <a:bodyPr/>
          <a:lstStyle/>
          <a:p>
            <a:pPr marL="387350" indent="-387350" eaLnBrk="1" hangingPunct="1">
              <a:lnSpc>
                <a:spcPct val="110000"/>
              </a:lnSpc>
              <a:spcBef>
                <a:spcPct val="15000"/>
              </a:spcBef>
              <a:buFontTx/>
              <a:buNone/>
            </a:pPr>
            <a:r>
              <a:rPr lang="en-US" altLang="zh-CN" sz="3600" b="1">
                <a:solidFill>
                  <a:srgbClr val="0033CC"/>
                </a:solidFill>
              </a:rPr>
              <a:t>2.5 </a:t>
            </a:r>
            <a:r>
              <a:rPr lang="zh-CN" altLang="en-US" sz="3600" b="1">
                <a:solidFill>
                  <a:srgbClr val="0033CC"/>
                </a:solidFill>
              </a:rPr>
              <a:t>系统调用</a:t>
            </a:r>
          </a:p>
          <a:p>
            <a:pPr marL="387350" indent="-387350">
              <a:lnSpc>
                <a:spcPct val="110000"/>
              </a:lnSpc>
              <a:spcBef>
                <a:spcPct val="15000"/>
              </a:spcBef>
              <a:buFontTx/>
              <a:buBlip>
                <a:blip r:embed="rId3"/>
              </a:buBlip>
            </a:pPr>
            <a:r>
              <a:rPr lang="zh-CN" altLang="en-US" b="1"/>
              <a:t>系统调用与普通过程调用</a:t>
            </a:r>
          </a:p>
          <a:p>
            <a:pPr marL="863600" lvl="1">
              <a:lnSpc>
                <a:spcPct val="110000"/>
              </a:lnSpc>
              <a:spcBef>
                <a:spcPct val="15000"/>
              </a:spcBef>
              <a:buFontTx/>
              <a:buBlip>
                <a:blip r:embed="rId4"/>
              </a:buBlip>
            </a:pPr>
            <a:r>
              <a:rPr lang="zh-CN" altLang="en-US" b="1"/>
              <a:t>相同点</a:t>
            </a:r>
          </a:p>
          <a:p>
            <a:pPr marL="1339850" lvl="2" indent="-285750">
              <a:lnSpc>
                <a:spcPct val="110000"/>
              </a:lnSpc>
              <a:spcBef>
                <a:spcPct val="15000"/>
              </a:spcBef>
              <a:buFontTx/>
              <a:buBlip>
                <a:blip r:embed="rId5"/>
              </a:buBlip>
            </a:pPr>
            <a:r>
              <a:rPr lang="zh-CN" altLang="en-US" b="1"/>
              <a:t>改变指令流程</a:t>
            </a:r>
          </a:p>
          <a:p>
            <a:pPr marL="1339850" lvl="2" indent="-285750">
              <a:lnSpc>
                <a:spcPct val="110000"/>
              </a:lnSpc>
              <a:spcBef>
                <a:spcPct val="15000"/>
              </a:spcBef>
              <a:buFontTx/>
              <a:buBlip>
                <a:blip r:embed="rId5"/>
              </a:buBlip>
            </a:pPr>
            <a:r>
              <a:rPr lang="zh-CN" altLang="en-US" b="1"/>
              <a:t>重复执行和公用</a:t>
            </a:r>
          </a:p>
          <a:p>
            <a:pPr marL="1339850" lvl="2" indent="-285750">
              <a:lnSpc>
                <a:spcPct val="110000"/>
              </a:lnSpc>
              <a:spcBef>
                <a:spcPct val="15000"/>
              </a:spcBef>
              <a:buFontTx/>
              <a:buBlip>
                <a:blip r:embed="rId5"/>
              </a:buBlip>
            </a:pPr>
            <a:r>
              <a:rPr lang="zh-CN" altLang="en-US" b="1"/>
              <a:t>改变指令流程后需要返回原处</a:t>
            </a:r>
          </a:p>
          <a:p>
            <a:pPr marL="863600" lvl="1">
              <a:lnSpc>
                <a:spcPct val="110000"/>
              </a:lnSpc>
              <a:spcBef>
                <a:spcPct val="15000"/>
              </a:spcBef>
              <a:buFontTx/>
              <a:buBlip>
                <a:blip r:embed="rId4"/>
              </a:buBlip>
            </a:pPr>
            <a:r>
              <a:rPr lang="zh-CN" altLang="en-US" b="1"/>
              <a:t>不同点</a:t>
            </a:r>
          </a:p>
          <a:p>
            <a:pPr marL="1339850" lvl="2" indent="-285750">
              <a:lnSpc>
                <a:spcPct val="110000"/>
              </a:lnSpc>
              <a:spcBef>
                <a:spcPct val="15000"/>
              </a:spcBef>
              <a:buFontTx/>
              <a:buBlip>
                <a:blip r:embed="rId5"/>
              </a:buBlip>
            </a:pPr>
            <a:r>
              <a:rPr lang="zh-CN" altLang="en-US" b="1"/>
              <a:t>运行在不同的系统状态</a:t>
            </a:r>
          </a:p>
          <a:p>
            <a:pPr marL="1339850" lvl="2" indent="-285750">
              <a:lnSpc>
                <a:spcPct val="110000"/>
              </a:lnSpc>
              <a:spcBef>
                <a:spcPct val="15000"/>
              </a:spcBef>
              <a:buFontTx/>
              <a:buBlip>
                <a:blip r:embed="rId5"/>
              </a:buBlip>
            </a:pPr>
            <a:r>
              <a:rPr lang="zh-CN" altLang="en-US" b="1"/>
              <a:t>通过软中断进入</a:t>
            </a:r>
          </a:p>
          <a:p>
            <a:pPr marL="1339850" lvl="2" indent="-285750">
              <a:lnSpc>
                <a:spcPct val="110000"/>
              </a:lnSpc>
              <a:spcBef>
                <a:spcPct val="15000"/>
              </a:spcBef>
              <a:buFontTx/>
              <a:buBlip>
                <a:blip r:embed="rId5"/>
              </a:buBlip>
            </a:pPr>
            <a:r>
              <a:rPr lang="zh-CN" altLang="en-US" b="1"/>
              <a:t>返回问题</a:t>
            </a:r>
          </a:p>
        </p:txBody>
      </p:sp>
      <p:sp>
        <p:nvSpPr>
          <p:cNvPr id="198660" name="AutoShape 4"/>
          <p:cNvSpPr>
            <a:spLocks noChangeArrowheads="1"/>
          </p:cNvSpPr>
          <p:nvPr/>
        </p:nvSpPr>
        <p:spPr bwMode="auto">
          <a:xfrm>
            <a:off x="1676400" y="2514600"/>
            <a:ext cx="5410200" cy="1143000"/>
          </a:xfrm>
          <a:prstGeom prst="wedgeRoundRectCallout">
            <a:avLst>
              <a:gd name="adj1" fmla="val -12852"/>
              <a:gd name="adj2" fmla="val 178611"/>
              <a:gd name="adj3" fmla="val 16667"/>
            </a:avLst>
          </a:prstGeom>
          <a:solidFill>
            <a:schemeClr val="accent2"/>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solidFill>
                  <a:srgbClr val="FFFF00"/>
                </a:solidFill>
              </a:rPr>
              <a:t>一般过程调用，其调用程序和被调用程序都运行在相同状态；而系统调用，调用程序在用户态，被调用程序运行在系统态；</a:t>
            </a:r>
          </a:p>
        </p:txBody>
      </p:sp>
      <p:sp>
        <p:nvSpPr>
          <p:cNvPr id="198661" name="AutoShape 5"/>
          <p:cNvSpPr>
            <a:spLocks noChangeArrowheads="1"/>
          </p:cNvSpPr>
          <p:nvPr/>
        </p:nvSpPr>
        <p:spPr bwMode="auto">
          <a:xfrm>
            <a:off x="3733800" y="3657600"/>
            <a:ext cx="5181600" cy="1447800"/>
          </a:xfrm>
          <a:prstGeom prst="wedgeRoundRectCallout">
            <a:avLst>
              <a:gd name="adj1" fmla="val -50093"/>
              <a:gd name="adj2" fmla="val 87940"/>
              <a:gd name="adj3" fmla="val 16667"/>
            </a:avLst>
          </a:prstGeom>
          <a:solidFill>
            <a:schemeClr val="accent2"/>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solidFill>
                  <a:srgbClr val="FFFF00"/>
                </a:solidFill>
              </a:rPr>
              <a:t>一般调用过程通过过程调用语句直接由调用过程转向被调用过程，而系统调用必须通过系统调用指令，由软中断转向相应处理程序，</a:t>
            </a:r>
            <a:r>
              <a:rPr lang="en-US" altLang="zh-CN" sz="2000" b="1">
                <a:solidFill>
                  <a:srgbClr val="FFFF00"/>
                </a:solidFill>
              </a:rPr>
              <a:t>CPU</a:t>
            </a:r>
            <a:r>
              <a:rPr lang="zh-CN" altLang="en-US" sz="2000" b="1">
                <a:solidFill>
                  <a:srgbClr val="FFFF00"/>
                </a:solidFill>
              </a:rPr>
              <a:t>由用户态转为系统态</a:t>
            </a:r>
          </a:p>
        </p:txBody>
      </p:sp>
      <p:sp>
        <p:nvSpPr>
          <p:cNvPr id="198662" name="AutoShape 6"/>
          <p:cNvSpPr>
            <a:spLocks noChangeArrowheads="1"/>
          </p:cNvSpPr>
          <p:nvPr/>
        </p:nvSpPr>
        <p:spPr bwMode="auto">
          <a:xfrm>
            <a:off x="3200400" y="5105400"/>
            <a:ext cx="5715000" cy="1371600"/>
          </a:xfrm>
          <a:prstGeom prst="wedgeRoundRectCallout">
            <a:avLst>
              <a:gd name="adj1" fmla="val -59556"/>
              <a:gd name="adj2" fmla="val 28704"/>
              <a:gd name="adj3" fmla="val 16667"/>
            </a:avLst>
          </a:prstGeom>
          <a:solidFill>
            <a:schemeClr val="accent2"/>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solidFill>
                  <a:srgbClr val="FFFF00"/>
                </a:solidFill>
              </a:rPr>
              <a:t>一般调用过程在被调用过程执行完毕后，直接返回调用过程；系统调用，在被调用过程执行完毕后，必须首先对系统中所有要求运行的进程进行优先级分析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98660"/>
                                        </p:tgtEl>
                                        <p:attrNameLst>
                                          <p:attrName>style.visibility</p:attrName>
                                        </p:attrNameLst>
                                      </p:cBhvr>
                                      <p:to>
                                        <p:strVal val="visible"/>
                                      </p:to>
                                    </p:set>
                                    <p:animEffect transition="in" filter="strips(upRight)">
                                      <p:cBhvr>
                                        <p:cTn id="7" dur="500"/>
                                        <p:tgtEl>
                                          <p:spTgt spid="1986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198661"/>
                                        </p:tgtEl>
                                        <p:attrNameLst>
                                          <p:attrName>style.visibility</p:attrName>
                                        </p:attrNameLst>
                                      </p:cBhvr>
                                      <p:to>
                                        <p:strVal val="visible"/>
                                      </p:to>
                                    </p:set>
                                    <p:animEffect transition="in" filter="strips(upRight)">
                                      <p:cBhvr>
                                        <p:cTn id="12" dur="500"/>
                                        <p:tgtEl>
                                          <p:spTgt spid="1986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198662"/>
                                        </p:tgtEl>
                                        <p:attrNameLst>
                                          <p:attrName>style.visibility</p:attrName>
                                        </p:attrNameLst>
                                      </p:cBhvr>
                                      <p:to>
                                        <p:strVal val="visible"/>
                                      </p:to>
                                    </p:set>
                                    <p:animEffect transition="in" filter="strips(upRight)">
                                      <p:cBhvr>
                                        <p:cTn id="17" dur="500"/>
                                        <p:tgtEl>
                                          <p:spTgt spid="198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0" grpId="0" animBg="1" autoUpdateAnimBg="0"/>
      <p:bldP spid="198661" grpId="0" animBg="1" autoUpdateAnimBg="0"/>
      <p:bldP spid="198662"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type="title"/>
          </p:nvPr>
        </p:nvSpPr>
        <p:spPr/>
        <p:txBody>
          <a:bodyPr/>
          <a:lstStyle/>
          <a:p>
            <a:pPr eaLnBrk="1" hangingPunct="1">
              <a:defRPr/>
            </a:pPr>
            <a:r>
              <a:rPr lang="zh-CN" altLang="en-US"/>
              <a:t>第二章 用户接口与作业管理</a:t>
            </a:r>
          </a:p>
        </p:txBody>
      </p:sp>
      <p:sp>
        <p:nvSpPr>
          <p:cNvPr id="111620" name="Rectangle 4"/>
          <p:cNvSpPr>
            <a:spLocks noGrp="1" noChangeArrowheads="1"/>
          </p:cNvSpPr>
          <p:nvPr>
            <p:ph type="body" idx="1"/>
          </p:nvPr>
        </p:nvSpPr>
        <p:spPr>
          <a:xfrm>
            <a:off x="250825" y="1052513"/>
            <a:ext cx="8785225" cy="2667000"/>
          </a:xfrm>
        </p:spPr>
        <p:txBody>
          <a:bodyPr/>
          <a:lstStyle/>
          <a:p>
            <a:pPr marL="387350" indent="-387350" eaLnBrk="1" hangingPunct="1">
              <a:lnSpc>
                <a:spcPct val="110000"/>
              </a:lnSpc>
              <a:spcBef>
                <a:spcPct val="0"/>
              </a:spcBef>
              <a:buFontTx/>
              <a:buNone/>
              <a:defRPr/>
            </a:pPr>
            <a:r>
              <a:rPr lang="en-US" altLang="zh-CN" sz="3600" b="1" dirty="0">
                <a:solidFill>
                  <a:srgbClr val="0033CC"/>
                </a:solidFill>
              </a:rPr>
              <a:t>2.5 </a:t>
            </a:r>
            <a:r>
              <a:rPr lang="zh-CN" altLang="en-US" sz="3600" b="1" dirty="0">
                <a:solidFill>
                  <a:srgbClr val="0033CC"/>
                </a:solidFill>
              </a:rPr>
              <a:t>系统调用</a:t>
            </a:r>
          </a:p>
          <a:p>
            <a:pPr marL="387350" indent="-387350">
              <a:lnSpc>
                <a:spcPct val="110000"/>
              </a:lnSpc>
              <a:spcBef>
                <a:spcPct val="0"/>
              </a:spcBef>
              <a:buFontTx/>
              <a:buBlip>
                <a:blip r:embed="rId3"/>
              </a:buBlip>
              <a:defRPr/>
            </a:pPr>
            <a:r>
              <a:rPr lang="en-US" altLang="zh-CN" sz="2800" b="1" dirty="0"/>
              <a:t>POSIX</a:t>
            </a:r>
            <a:r>
              <a:rPr lang="zh-CN" altLang="en-US" sz="2800" b="1" dirty="0"/>
              <a:t>接口</a:t>
            </a:r>
          </a:p>
          <a:p>
            <a:pPr marL="863600" lvl="1">
              <a:lnSpc>
                <a:spcPct val="110000"/>
              </a:lnSpc>
              <a:spcBef>
                <a:spcPct val="0"/>
              </a:spcBef>
              <a:buFontTx/>
              <a:buBlip>
                <a:blip r:embed="rId4"/>
              </a:buBlip>
              <a:defRPr/>
            </a:pPr>
            <a:r>
              <a:rPr lang="zh-CN" altLang="en-US" sz="2000" dirty="0"/>
              <a:t>多种</a:t>
            </a:r>
            <a:r>
              <a:rPr lang="en-US" altLang="zh-CN" sz="2000" dirty="0"/>
              <a:t>UNIX</a:t>
            </a:r>
            <a:r>
              <a:rPr lang="zh-CN" altLang="en-US" sz="2000" dirty="0"/>
              <a:t>操作系统：</a:t>
            </a:r>
            <a:r>
              <a:rPr lang="en-US" altLang="zh-CN" sz="2000" dirty="0"/>
              <a:t>FreeBSD</a:t>
            </a:r>
            <a:r>
              <a:rPr lang="zh-CN" altLang="en-US" sz="2000" dirty="0"/>
              <a:t>、</a:t>
            </a:r>
            <a:r>
              <a:rPr lang="en-US" altLang="zh-CN" sz="2000" dirty="0"/>
              <a:t>UNIX System V</a:t>
            </a:r>
            <a:r>
              <a:rPr lang="zh-CN" altLang="en-US" sz="2000" dirty="0"/>
              <a:t>、</a:t>
            </a:r>
            <a:r>
              <a:rPr lang="en-US" altLang="zh-CN" sz="2000" dirty="0"/>
              <a:t>Solaris</a:t>
            </a:r>
            <a:r>
              <a:rPr lang="zh-CN" altLang="en-US" sz="2000" dirty="0"/>
              <a:t>、</a:t>
            </a:r>
            <a:r>
              <a:rPr lang="en-US" altLang="zh-CN" sz="2000" dirty="0" err="1"/>
              <a:t>NetBSD</a:t>
            </a:r>
            <a:endParaRPr lang="en-US" altLang="zh-CN" sz="2000" dirty="0"/>
          </a:p>
          <a:p>
            <a:pPr marL="863600" lvl="1">
              <a:lnSpc>
                <a:spcPct val="110000"/>
              </a:lnSpc>
              <a:spcBef>
                <a:spcPct val="0"/>
              </a:spcBef>
              <a:buFontTx/>
              <a:buBlip>
                <a:blip r:embed="rId4"/>
              </a:buBlip>
              <a:defRPr/>
            </a:pPr>
            <a:r>
              <a:rPr lang="zh-CN" altLang="en-US" sz="2000" dirty="0"/>
              <a:t>接口各异的操作系统对应用程序开发人员带来困扰</a:t>
            </a:r>
            <a:endParaRPr lang="en-US" altLang="zh-CN" sz="2000" dirty="0"/>
          </a:p>
          <a:p>
            <a:pPr marL="863600" lvl="1">
              <a:lnSpc>
                <a:spcPct val="110000"/>
              </a:lnSpc>
              <a:spcBef>
                <a:spcPct val="0"/>
              </a:spcBef>
              <a:buFontTx/>
              <a:buBlip>
                <a:blip r:embed="rId4"/>
              </a:buBlip>
              <a:defRPr/>
            </a:pPr>
            <a:r>
              <a:rPr lang="en-US" altLang="zh-CN" sz="2000" dirty="0"/>
              <a:t> IEEE</a:t>
            </a:r>
            <a:r>
              <a:rPr lang="zh-CN" altLang="en-US" sz="2000" dirty="0"/>
              <a:t>制定的一套标准的操作系统</a:t>
            </a:r>
            <a:r>
              <a:rPr lang="en-US" altLang="zh-CN" sz="2000" dirty="0"/>
              <a:t>API</a:t>
            </a:r>
            <a:endParaRPr lang="zh-CN" altLang="en-US" sz="2000" dirty="0"/>
          </a:p>
          <a:p>
            <a:pPr marL="863600" lvl="1">
              <a:lnSpc>
                <a:spcPct val="110000"/>
              </a:lnSpc>
              <a:spcBef>
                <a:spcPct val="0"/>
              </a:spcBef>
              <a:buFontTx/>
              <a:buBlip>
                <a:blip r:embed="rId4"/>
              </a:buBlip>
              <a:defRPr/>
            </a:pPr>
            <a:r>
              <a:rPr lang="en-US" altLang="zh-CN" sz="2000" dirty="0"/>
              <a:t>Portable Operating System Interface for </a:t>
            </a:r>
            <a:r>
              <a:rPr lang="en-US" altLang="zh-CN" sz="2000" dirty="0" err="1"/>
              <a:t>uniX</a:t>
            </a:r>
            <a:endParaRPr lang="en-US" altLang="zh-CN" sz="2000" dirty="0"/>
          </a:p>
          <a:p>
            <a:pPr marL="577850" lvl="1" indent="0">
              <a:lnSpc>
                <a:spcPct val="110000"/>
              </a:lnSpc>
              <a:spcBef>
                <a:spcPct val="0"/>
              </a:spcBef>
              <a:buFontTx/>
              <a:buNone/>
              <a:defRPr/>
            </a:pPr>
            <a:r>
              <a:rPr lang="en-US" altLang="zh-CN" sz="2000" dirty="0"/>
              <a:t>     </a:t>
            </a:r>
            <a:r>
              <a:rPr lang="zh-CN" altLang="en-US" sz="2000" dirty="0"/>
              <a:t>可移值操作系统接口标准</a:t>
            </a:r>
            <a:endParaRPr lang="en-US" altLang="zh-CN" sz="2000" dirty="0"/>
          </a:p>
        </p:txBody>
      </p:sp>
      <p:pic>
        <p:nvPicPr>
          <p:cNvPr id="122884" name="图片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4076700"/>
            <a:ext cx="4102100"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685800" y="258763"/>
            <a:ext cx="7772400" cy="838200"/>
          </a:xfrm>
          <a:prstGeom prst="rect">
            <a:avLst/>
          </a:prstGeom>
          <a:noFill/>
          <a:ln w="9525">
            <a:noFill/>
            <a:miter lim="800000"/>
            <a:headEnd/>
            <a:tailEnd/>
          </a:ln>
          <a:effectLst/>
        </p:spPr>
        <p:txBody>
          <a:bodyPr anchor="ctr"/>
          <a:lstStyle/>
          <a:p>
            <a:pPr algn="ctr" eaLnBrk="1" hangingPunct="1">
              <a:defRPr/>
            </a:pPr>
            <a:r>
              <a:rPr lang="zh-CN" altLang="en-US" sz="4400" b="1">
                <a:solidFill>
                  <a:srgbClr val="FF3300"/>
                </a:solidFill>
                <a:effectLst>
                  <a:outerShdw blurRad="38100" dist="38100" dir="2700000" algn="tl">
                    <a:srgbClr val="C0C0C0"/>
                  </a:outerShdw>
                </a:effectLst>
                <a:ea typeface="隶书" pitchFamily="49" charset="-122"/>
              </a:rPr>
              <a:t>第二章小结</a:t>
            </a:r>
          </a:p>
        </p:txBody>
      </p:sp>
      <p:sp>
        <p:nvSpPr>
          <p:cNvPr id="124931" name="Oval 3"/>
          <p:cNvSpPr>
            <a:spLocks noChangeArrowheads="1"/>
          </p:cNvSpPr>
          <p:nvPr/>
        </p:nvSpPr>
        <p:spPr bwMode="auto">
          <a:xfrm>
            <a:off x="1404938" y="1423988"/>
            <a:ext cx="2087562" cy="935037"/>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b="1"/>
              <a:t>作业管理</a:t>
            </a:r>
          </a:p>
        </p:txBody>
      </p:sp>
      <p:grpSp>
        <p:nvGrpSpPr>
          <p:cNvPr id="2" name="Group 4"/>
          <p:cNvGrpSpPr>
            <a:grpSpLocks/>
          </p:cNvGrpSpPr>
          <p:nvPr/>
        </p:nvGrpSpPr>
        <p:grpSpPr bwMode="auto">
          <a:xfrm>
            <a:off x="2341563" y="2360613"/>
            <a:ext cx="2232025" cy="3600450"/>
            <a:chOff x="1338" y="1480"/>
            <a:chExt cx="1406" cy="2268"/>
          </a:xfrm>
        </p:grpSpPr>
        <p:sp>
          <p:nvSpPr>
            <p:cNvPr id="124948" name="AutoShape 5"/>
            <p:cNvSpPr>
              <a:spLocks noChangeArrowheads="1"/>
            </p:cNvSpPr>
            <p:nvPr/>
          </p:nvSpPr>
          <p:spPr bwMode="auto">
            <a:xfrm>
              <a:off x="1610" y="1797"/>
              <a:ext cx="907" cy="454"/>
            </a:xfrm>
            <a:prstGeom prst="roundRect">
              <a:avLst>
                <a:gd name="adj" fmla="val 16667"/>
              </a:avLst>
            </a:prstGeom>
            <a:solidFill>
              <a:srgbClr val="CCFFFF"/>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b="1"/>
                <a:t>作业建立</a:t>
              </a:r>
            </a:p>
          </p:txBody>
        </p:sp>
        <p:sp>
          <p:nvSpPr>
            <p:cNvPr id="124949" name="AutoShape 6"/>
            <p:cNvSpPr>
              <a:spLocks noChangeArrowheads="1"/>
            </p:cNvSpPr>
            <p:nvPr/>
          </p:nvSpPr>
          <p:spPr bwMode="auto">
            <a:xfrm>
              <a:off x="1338" y="2614"/>
              <a:ext cx="1225" cy="454"/>
            </a:xfrm>
            <a:prstGeom prst="roundRect">
              <a:avLst>
                <a:gd name="adj" fmla="val 16667"/>
              </a:avLst>
            </a:prstGeom>
            <a:solidFill>
              <a:srgbClr val="FFCCFF"/>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b="1"/>
                <a:t>作业输入方式</a:t>
              </a:r>
            </a:p>
          </p:txBody>
        </p:sp>
        <p:sp>
          <p:nvSpPr>
            <p:cNvPr id="124950" name="AutoShape 7"/>
            <p:cNvSpPr>
              <a:spLocks noChangeArrowheads="1"/>
            </p:cNvSpPr>
            <p:nvPr/>
          </p:nvSpPr>
          <p:spPr bwMode="auto">
            <a:xfrm>
              <a:off x="1519" y="3294"/>
              <a:ext cx="1225" cy="454"/>
            </a:xfrm>
            <a:prstGeom prst="roundRect">
              <a:avLst>
                <a:gd name="adj" fmla="val 16667"/>
              </a:avLst>
            </a:prstGeom>
            <a:solidFill>
              <a:srgbClr val="FFCCFF"/>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b="1"/>
                <a:t>作业控制块</a:t>
              </a:r>
            </a:p>
          </p:txBody>
        </p:sp>
        <p:sp>
          <p:nvSpPr>
            <p:cNvPr id="124951" name="Freeform 8"/>
            <p:cNvSpPr>
              <a:spLocks/>
            </p:cNvSpPr>
            <p:nvPr/>
          </p:nvSpPr>
          <p:spPr bwMode="auto">
            <a:xfrm>
              <a:off x="1451" y="1480"/>
              <a:ext cx="590" cy="317"/>
            </a:xfrm>
            <a:custGeom>
              <a:avLst/>
              <a:gdLst>
                <a:gd name="T0" fmla="*/ 0 w 590"/>
                <a:gd name="T1" fmla="*/ 0 h 317"/>
                <a:gd name="T2" fmla="*/ 317 w 590"/>
                <a:gd name="T3" fmla="*/ 90 h 317"/>
                <a:gd name="T4" fmla="*/ 590 w 590"/>
                <a:gd name="T5" fmla="*/ 317 h 317"/>
                <a:gd name="T6" fmla="*/ 0 60000 65536"/>
                <a:gd name="T7" fmla="*/ 0 60000 65536"/>
                <a:gd name="T8" fmla="*/ 0 60000 65536"/>
                <a:gd name="T9" fmla="*/ 0 w 590"/>
                <a:gd name="T10" fmla="*/ 0 h 317"/>
                <a:gd name="T11" fmla="*/ 590 w 590"/>
                <a:gd name="T12" fmla="*/ 317 h 317"/>
              </a:gdLst>
              <a:ahLst/>
              <a:cxnLst>
                <a:cxn ang="T6">
                  <a:pos x="T0" y="T1"/>
                </a:cxn>
                <a:cxn ang="T7">
                  <a:pos x="T2" y="T3"/>
                </a:cxn>
                <a:cxn ang="T8">
                  <a:pos x="T4" y="T5"/>
                </a:cxn>
              </a:cxnLst>
              <a:rect l="T9" t="T10" r="T11" b="T12"/>
              <a:pathLst>
                <a:path w="590" h="317">
                  <a:moveTo>
                    <a:pt x="0" y="0"/>
                  </a:moveTo>
                  <a:cubicBezTo>
                    <a:pt x="109" y="18"/>
                    <a:pt x="219" y="37"/>
                    <a:pt x="317" y="90"/>
                  </a:cubicBezTo>
                  <a:cubicBezTo>
                    <a:pt x="415" y="143"/>
                    <a:pt x="544" y="279"/>
                    <a:pt x="590" y="317"/>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52" name="Freeform 9"/>
            <p:cNvSpPr>
              <a:spLocks/>
            </p:cNvSpPr>
            <p:nvPr/>
          </p:nvSpPr>
          <p:spPr bwMode="auto">
            <a:xfrm>
              <a:off x="1871" y="2251"/>
              <a:ext cx="227" cy="363"/>
            </a:xfrm>
            <a:custGeom>
              <a:avLst/>
              <a:gdLst>
                <a:gd name="T0" fmla="*/ 227 w 227"/>
                <a:gd name="T1" fmla="*/ 0 h 363"/>
                <a:gd name="T2" fmla="*/ 45 w 227"/>
                <a:gd name="T3" fmla="*/ 136 h 363"/>
                <a:gd name="T4" fmla="*/ 0 w 227"/>
                <a:gd name="T5" fmla="*/ 363 h 363"/>
                <a:gd name="T6" fmla="*/ 0 60000 65536"/>
                <a:gd name="T7" fmla="*/ 0 60000 65536"/>
                <a:gd name="T8" fmla="*/ 0 60000 65536"/>
                <a:gd name="T9" fmla="*/ 0 w 227"/>
                <a:gd name="T10" fmla="*/ 0 h 363"/>
                <a:gd name="T11" fmla="*/ 227 w 227"/>
                <a:gd name="T12" fmla="*/ 363 h 363"/>
              </a:gdLst>
              <a:ahLst/>
              <a:cxnLst>
                <a:cxn ang="T6">
                  <a:pos x="T0" y="T1"/>
                </a:cxn>
                <a:cxn ang="T7">
                  <a:pos x="T2" y="T3"/>
                </a:cxn>
                <a:cxn ang="T8">
                  <a:pos x="T4" y="T5"/>
                </a:cxn>
              </a:cxnLst>
              <a:rect l="T9" t="T10" r="T11" b="T12"/>
              <a:pathLst>
                <a:path w="227" h="363">
                  <a:moveTo>
                    <a:pt x="227" y="0"/>
                  </a:moveTo>
                  <a:cubicBezTo>
                    <a:pt x="155" y="38"/>
                    <a:pt x="83" y="76"/>
                    <a:pt x="45" y="136"/>
                  </a:cubicBezTo>
                  <a:cubicBezTo>
                    <a:pt x="7" y="196"/>
                    <a:pt x="7" y="325"/>
                    <a:pt x="0" y="363"/>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53" name="Freeform 10"/>
            <p:cNvSpPr>
              <a:spLocks/>
            </p:cNvSpPr>
            <p:nvPr/>
          </p:nvSpPr>
          <p:spPr bwMode="auto">
            <a:xfrm>
              <a:off x="2162" y="2251"/>
              <a:ext cx="575" cy="1043"/>
            </a:xfrm>
            <a:custGeom>
              <a:avLst/>
              <a:gdLst>
                <a:gd name="T0" fmla="*/ 0 w 575"/>
                <a:gd name="T1" fmla="*/ 0 h 1043"/>
                <a:gd name="T2" fmla="*/ 499 w 575"/>
                <a:gd name="T3" fmla="*/ 317 h 1043"/>
                <a:gd name="T4" fmla="*/ 454 w 575"/>
                <a:gd name="T5" fmla="*/ 771 h 1043"/>
                <a:gd name="T6" fmla="*/ 46 w 575"/>
                <a:gd name="T7" fmla="*/ 1043 h 1043"/>
                <a:gd name="T8" fmla="*/ 0 60000 65536"/>
                <a:gd name="T9" fmla="*/ 0 60000 65536"/>
                <a:gd name="T10" fmla="*/ 0 60000 65536"/>
                <a:gd name="T11" fmla="*/ 0 60000 65536"/>
                <a:gd name="T12" fmla="*/ 0 w 575"/>
                <a:gd name="T13" fmla="*/ 0 h 1043"/>
                <a:gd name="T14" fmla="*/ 575 w 575"/>
                <a:gd name="T15" fmla="*/ 1043 h 1043"/>
              </a:gdLst>
              <a:ahLst/>
              <a:cxnLst>
                <a:cxn ang="T8">
                  <a:pos x="T0" y="T1"/>
                </a:cxn>
                <a:cxn ang="T9">
                  <a:pos x="T2" y="T3"/>
                </a:cxn>
                <a:cxn ang="T10">
                  <a:pos x="T4" y="T5"/>
                </a:cxn>
                <a:cxn ang="T11">
                  <a:pos x="T6" y="T7"/>
                </a:cxn>
              </a:cxnLst>
              <a:rect l="T12" t="T13" r="T14" b="T15"/>
              <a:pathLst>
                <a:path w="575" h="1043">
                  <a:moveTo>
                    <a:pt x="0" y="0"/>
                  </a:moveTo>
                  <a:cubicBezTo>
                    <a:pt x="211" y="94"/>
                    <a:pt x="423" y="189"/>
                    <a:pt x="499" y="317"/>
                  </a:cubicBezTo>
                  <a:cubicBezTo>
                    <a:pt x="575" y="445"/>
                    <a:pt x="529" y="650"/>
                    <a:pt x="454" y="771"/>
                  </a:cubicBezTo>
                  <a:cubicBezTo>
                    <a:pt x="379" y="892"/>
                    <a:pt x="114" y="998"/>
                    <a:pt x="46" y="1043"/>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 name="Group 11"/>
          <p:cNvGrpSpPr>
            <a:grpSpLocks/>
          </p:cNvGrpSpPr>
          <p:nvPr/>
        </p:nvGrpSpPr>
        <p:grpSpPr bwMode="auto">
          <a:xfrm>
            <a:off x="469900" y="2347913"/>
            <a:ext cx="1873250" cy="3671887"/>
            <a:chOff x="158" y="1480"/>
            <a:chExt cx="1180" cy="2313"/>
          </a:xfrm>
        </p:grpSpPr>
        <p:sp>
          <p:nvSpPr>
            <p:cNvPr id="124944" name="Freeform 12"/>
            <p:cNvSpPr>
              <a:spLocks/>
            </p:cNvSpPr>
            <p:nvPr/>
          </p:nvSpPr>
          <p:spPr bwMode="auto">
            <a:xfrm>
              <a:off x="793" y="1480"/>
              <a:ext cx="545" cy="272"/>
            </a:xfrm>
            <a:custGeom>
              <a:avLst/>
              <a:gdLst>
                <a:gd name="T0" fmla="*/ 545 w 545"/>
                <a:gd name="T1" fmla="*/ 0 h 272"/>
                <a:gd name="T2" fmla="*/ 182 w 545"/>
                <a:gd name="T3" fmla="*/ 136 h 272"/>
                <a:gd name="T4" fmla="*/ 0 w 545"/>
                <a:gd name="T5" fmla="*/ 272 h 272"/>
                <a:gd name="T6" fmla="*/ 0 60000 65536"/>
                <a:gd name="T7" fmla="*/ 0 60000 65536"/>
                <a:gd name="T8" fmla="*/ 0 60000 65536"/>
                <a:gd name="T9" fmla="*/ 0 w 545"/>
                <a:gd name="T10" fmla="*/ 0 h 272"/>
                <a:gd name="T11" fmla="*/ 545 w 545"/>
                <a:gd name="T12" fmla="*/ 272 h 272"/>
              </a:gdLst>
              <a:ahLst/>
              <a:cxnLst>
                <a:cxn ang="T6">
                  <a:pos x="T0" y="T1"/>
                </a:cxn>
                <a:cxn ang="T7">
                  <a:pos x="T2" y="T3"/>
                </a:cxn>
                <a:cxn ang="T8">
                  <a:pos x="T4" y="T5"/>
                </a:cxn>
              </a:cxnLst>
              <a:rect l="T9" t="T10" r="T11" b="T12"/>
              <a:pathLst>
                <a:path w="545" h="272">
                  <a:moveTo>
                    <a:pt x="545" y="0"/>
                  </a:moveTo>
                  <a:cubicBezTo>
                    <a:pt x="409" y="45"/>
                    <a:pt x="273" y="91"/>
                    <a:pt x="182" y="136"/>
                  </a:cubicBezTo>
                  <a:cubicBezTo>
                    <a:pt x="91" y="181"/>
                    <a:pt x="30" y="249"/>
                    <a:pt x="0" y="272"/>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45" name="Freeform 13"/>
            <p:cNvSpPr>
              <a:spLocks/>
            </p:cNvSpPr>
            <p:nvPr/>
          </p:nvSpPr>
          <p:spPr bwMode="auto">
            <a:xfrm>
              <a:off x="657" y="2341"/>
              <a:ext cx="99" cy="227"/>
            </a:xfrm>
            <a:custGeom>
              <a:avLst/>
              <a:gdLst>
                <a:gd name="T0" fmla="*/ 0 w 99"/>
                <a:gd name="T1" fmla="*/ 0 h 227"/>
                <a:gd name="T2" fmla="*/ 91 w 99"/>
                <a:gd name="T3" fmla="*/ 91 h 227"/>
                <a:gd name="T4" fmla="*/ 46 w 99"/>
                <a:gd name="T5" fmla="*/ 227 h 227"/>
                <a:gd name="T6" fmla="*/ 0 60000 65536"/>
                <a:gd name="T7" fmla="*/ 0 60000 65536"/>
                <a:gd name="T8" fmla="*/ 0 60000 65536"/>
                <a:gd name="T9" fmla="*/ 0 w 99"/>
                <a:gd name="T10" fmla="*/ 0 h 227"/>
                <a:gd name="T11" fmla="*/ 99 w 99"/>
                <a:gd name="T12" fmla="*/ 227 h 227"/>
              </a:gdLst>
              <a:ahLst/>
              <a:cxnLst>
                <a:cxn ang="T6">
                  <a:pos x="T0" y="T1"/>
                </a:cxn>
                <a:cxn ang="T7">
                  <a:pos x="T2" y="T3"/>
                </a:cxn>
                <a:cxn ang="T8">
                  <a:pos x="T4" y="T5"/>
                </a:cxn>
              </a:cxnLst>
              <a:rect l="T9" t="T10" r="T11" b="T12"/>
              <a:pathLst>
                <a:path w="99" h="227">
                  <a:moveTo>
                    <a:pt x="0" y="0"/>
                  </a:moveTo>
                  <a:cubicBezTo>
                    <a:pt x="41" y="26"/>
                    <a:pt x="83" y="53"/>
                    <a:pt x="91" y="91"/>
                  </a:cubicBezTo>
                  <a:cubicBezTo>
                    <a:pt x="99" y="129"/>
                    <a:pt x="53" y="204"/>
                    <a:pt x="46" y="227"/>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46" name="AutoShape 14"/>
            <p:cNvSpPr>
              <a:spLocks noChangeArrowheads="1"/>
            </p:cNvSpPr>
            <p:nvPr/>
          </p:nvSpPr>
          <p:spPr bwMode="auto">
            <a:xfrm>
              <a:off x="207" y="1752"/>
              <a:ext cx="1043" cy="635"/>
            </a:xfrm>
            <a:prstGeom prst="flowChartMultidocument">
              <a:avLst/>
            </a:prstGeom>
            <a:solidFill>
              <a:srgbClr val="CC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b="1"/>
                <a:t>作业构成</a:t>
              </a:r>
            </a:p>
          </p:txBody>
        </p:sp>
        <p:sp>
          <p:nvSpPr>
            <p:cNvPr id="124947" name="Rectangle 15"/>
            <p:cNvSpPr>
              <a:spLocks noChangeArrowheads="1"/>
            </p:cNvSpPr>
            <p:nvPr/>
          </p:nvSpPr>
          <p:spPr bwMode="auto">
            <a:xfrm>
              <a:off x="158" y="2568"/>
              <a:ext cx="1089" cy="1225"/>
            </a:xfrm>
            <a:prstGeom prst="rect">
              <a:avLst/>
            </a:prstGeom>
            <a:solidFill>
              <a:srgbClr val="FFCC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b="1"/>
                <a:t>程序</a:t>
              </a:r>
            </a:p>
            <a:p>
              <a:pPr algn="ctr" eaLnBrk="1" hangingPunct="1">
                <a:spcBef>
                  <a:spcPct val="0"/>
                </a:spcBef>
                <a:buFontTx/>
                <a:buNone/>
              </a:pPr>
              <a:r>
                <a:rPr lang="en-US" altLang="zh-CN" sz="2400" b="1"/>
                <a:t>+</a:t>
              </a:r>
            </a:p>
            <a:p>
              <a:pPr algn="ctr" eaLnBrk="1" hangingPunct="1">
                <a:spcBef>
                  <a:spcPct val="0"/>
                </a:spcBef>
                <a:buFontTx/>
                <a:buNone/>
              </a:pPr>
              <a:r>
                <a:rPr lang="zh-CN" altLang="en-US" sz="2400" b="1"/>
                <a:t>数据</a:t>
              </a:r>
            </a:p>
            <a:p>
              <a:pPr algn="ctr" eaLnBrk="1" hangingPunct="1">
                <a:spcBef>
                  <a:spcPct val="0"/>
                </a:spcBef>
                <a:buFontTx/>
                <a:buNone/>
              </a:pPr>
              <a:r>
                <a:rPr lang="en-US" altLang="zh-CN" sz="2400" b="1"/>
                <a:t>+</a:t>
              </a:r>
            </a:p>
            <a:p>
              <a:pPr algn="ctr" eaLnBrk="1" hangingPunct="1">
                <a:spcBef>
                  <a:spcPct val="0"/>
                </a:spcBef>
                <a:buFontTx/>
                <a:buNone/>
              </a:pPr>
              <a:r>
                <a:rPr lang="zh-CN" altLang="en-US" sz="2400" b="1"/>
                <a:t>作业说明书</a:t>
              </a:r>
            </a:p>
          </p:txBody>
        </p:sp>
      </p:grpSp>
      <p:sp>
        <p:nvSpPr>
          <p:cNvPr id="124934" name="Oval 16"/>
          <p:cNvSpPr>
            <a:spLocks noChangeArrowheads="1"/>
          </p:cNvSpPr>
          <p:nvPr/>
        </p:nvSpPr>
        <p:spPr bwMode="auto">
          <a:xfrm>
            <a:off x="5437188" y="1412875"/>
            <a:ext cx="2087562" cy="935038"/>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b="1"/>
              <a:t>用户接口</a:t>
            </a:r>
          </a:p>
        </p:txBody>
      </p:sp>
      <p:grpSp>
        <p:nvGrpSpPr>
          <p:cNvPr id="4" name="Group 17"/>
          <p:cNvGrpSpPr>
            <a:grpSpLocks/>
          </p:cNvGrpSpPr>
          <p:nvPr/>
        </p:nvGrpSpPr>
        <p:grpSpPr bwMode="auto">
          <a:xfrm>
            <a:off x="4718050" y="2347913"/>
            <a:ext cx="2952750" cy="1295400"/>
            <a:chOff x="2971" y="1570"/>
            <a:chExt cx="1860" cy="816"/>
          </a:xfrm>
        </p:grpSpPr>
        <p:sp>
          <p:nvSpPr>
            <p:cNvPr id="124942" name="AutoShape 18"/>
            <p:cNvSpPr>
              <a:spLocks noChangeArrowheads="1"/>
            </p:cNvSpPr>
            <p:nvPr/>
          </p:nvSpPr>
          <p:spPr bwMode="auto">
            <a:xfrm>
              <a:off x="2971" y="1933"/>
              <a:ext cx="1860" cy="453"/>
            </a:xfrm>
            <a:prstGeom prst="roundRect">
              <a:avLst>
                <a:gd name="adj" fmla="val 16667"/>
              </a:avLst>
            </a:prstGeom>
            <a:solidFill>
              <a:srgbClr val="FFCCFF"/>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b="1"/>
                <a:t>命令（操作）级接口</a:t>
              </a:r>
            </a:p>
          </p:txBody>
        </p:sp>
        <p:sp>
          <p:nvSpPr>
            <p:cNvPr id="124943" name="Freeform 19"/>
            <p:cNvSpPr>
              <a:spLocks/>
            </p:cNvSpPr>
            <p:nvPr/>
          </p:nvSpPr>
          <p:spPr bwMode="auto">
            <a:xfrm>
              <a:off x="3749" y="1570"/>
              <a:ext cx="310" cy="363"/>
            </a:xfrm>
            <a:custGeom>
              <a:avLst/>
              <a:gdLst>
                <a:gd name="T0" fmla="*/ 310 w 310"/>
                <a:gd name="T1" fmla="*/ 0 h 363"/>
                <a:gd name="T2" fmla="*/ 38 w 310"/>
                <a:gd name="T3" fmla="*/ 182 h 363"/>
                <a:gd name="T4" fmla="*/ 84 w 310"/>
                <a:gd name="T5" fmla="*/ 363 h 363"/>
                <a:gd name="T6" fmla="*/ 0 60000 65536"/>
                <a:gd name="T7" fmla="*/ 0 60000 65536"/>
                <a:gd name="T8" fmla="*/ 0 60000 65536"/>
                <a:gd name="T9" fmla="*/ 0 w 310"/>
                <a:gd name="T10" fmla="*/ 0 h 363"/>
                <a:gd name="T11" fmla="*/ 310 w 310"/>
                <a:gd name="T12" fmla="*/ 363 h 363"/>
              </a:gdLst>
              <a:ahLst/>
              <a:cxnLst>
                <a:cxn ang="T6">
                  <a:pos x="T0" y="T1"/>
                </a:cxn>
                <a:cxn ang="T7">
                  <a:pos x="T2" y="T3"/>
                </a:cxn>
                <a:cxn ang="T8">
                  <a:pos x="T4" y="T5"/>
                </a:cxn>
              </a:cxnLst>
              <a:rect l="T9" t="T10" r="T11" b="T12"/>
              <a:pathLst>
                <a:path w="310" h="363">
                  <a:moveTo>
                    <a:pt x="310" y="0"/>
                  </a:moveTo>
                  <a:cubicBezTo>
                    <a:pt x="193" y="61"/>
                    <a:pt x="76" y="122"/>
                    <a:pt x="38" y="182"/>
                  </a:cubicBezTo>
                  <a:cubicBezTo>
                    <a:pt x="0" y="242"/>
                    <a:pt x="76" y="333"/>
                    <a:pt x="84" y="363"/>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 name="Group 20"/>
          <p:cNvGrpSpPr>
            <a:grpSpLocks/>
          </p:cNvGrpSpPr>
          <p:nvPr/>
        </p:nvGrpSpPr>
        <p:grpSpPr bwMode="auto">
          <a:xfrm>
            <a:off x="6445250" y="2347913"/>
            <a:ext cx="2303463" cy="2447925"/>
            <a:chOff x="4060" y="1570"/>
            <a:chExt cx="1451" cy="1542"/>
          </a:xfrm>
        </p:grpSpPr>
        <p:sp>
          <p:nvSpPr>
            <p:cNvPr id="124940" name="AutoShape 21"/>
            <p:cNvSpPr>
              <a:spLocks noChangeArrowheads="1"/>
            </p:cNvSpPr>
            <p:nvPr/>
          </p:nvSpPr>
          <p:spPr bwMode="auto">
            <a:xfrm>
              <a:off x="4060" y="2659"/>
              <a:ext cx="1451" cy="453"/>
            </a:xfrm>
            <a:prstGeom prst="roundRect">
              <a:avLst>
                <a:gd name="adj" fmla="val 16667"/>
              </a:avLst>
            </a:prstGeom>
            <a:solidFill>
              <a:srgbClr val="FFCCFF"/>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b="1"/>
                <a:t>程序级接口</a:t>
              </a:r>
            </a:p>
          </p:txBody>
        </p:sp>
        <p:sp>
          <p:nvSpPr>
            <p:cNvPr id="124941" name="Freeform 22"/>
            <p:cNvSpPr>
              <a:spLocks/>
            </p:cNvSpPr>
            <p:nvPr/>
          </p:nvSpPr>
          <p:spPr bwMode="auto">
            <a:xfrm>
              <a:off x="4195" y="1570"/>
              <a:ext cx="869" cy="1089"/>
            </a:xfrm>
            <a:custGeom>
              <a:avLst/>
              <a:gdLst>
                <a:gd name="T0" fmla="*/ 0 w 869"/>
                <a:gd name="T1" fmla="*/ 0 h 1089"/>
                <a:gd name="T2" fmla="*/ 635 w 869"/>
                <a:gd name="T3" fmla="*/ 272 h 1089"/>
                <a:gd name="T4" fmla="*/ 862 w 869"/>
                <a:gd name="T5" fmla="*/ 499 h 1089"/>
                <a:gd name="T6" fmla="*/ 590 w 869"/>
                <a:gd name="T7" fmla="*/ 1089 h 1089"/>
                <a:gd name="T8" fmla="*/ 0 60000 65536"/>
                <a:gd name="T9" fmla="*/ 0 60000 65536"/>
                <a:gd name="T10" fmla="*/ 0 60000 65536"/>
                <a:gd name="T11" fmla="*/ 0 60000 65536"/>
                <a:gd name="T12" fmla="*/ 0 w 869"/>
                <a:gd name="T13" fmla="*/ 0 h 1089"/>
                <a:gd name="T14" fmla="*/ 869 w 869"/>
                <a:gd name="T15" fmla="*/ 1089 h 1089"/>
              </a:gdLst>
              <a:ahLst/>
              <a:cxnLst>
                <a:cxn ang="T8">
                  <a:pos x="T0" y="T1"/>
                </a:cxn>
                <a:cxn ang="T9">
                  <a:pos x="T2" y="T3"/>
                </a:cxn>
                <a:cxn ang="T10">
                  <a:pos x="T4" y="T5"/>
                </a:cxn>
                <a:cxn ang="T11">
                  <a:pos x="T6" y="T7"/>
                </a:cxn>
              </a:cxnLst>
              <a:rect l="T12" t="T13" r="T14" b="T15"/>
              <a:pathLst>
                <a:path w="869" h="1089">
                  <a:moveTo>
                    <a:pt x="0" y="0"/>
                  </a:moveTo>
                  <a:cubicBezTo>
                    <a:pt x="245" y="94"/>
                    <a:pt x="491" y="189"/>
                    <a:pt x="635" y="272"/>
                  </a:cubicBezTo>
                  <a:cubicBezTo>
                    <a:pt x="779" y="355"/>
                    <a:pt x="869" y="363"/>
                    <a:pt x="862" y="499"/>
                  </a:cubicBezTo>
                  <a:cubicBezTo>
                    <a:pt x="855" y="635"/>
                    <a:pt x="635" y="991"/>
                    <a:pt x="590" y="1089"/>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 name="Group 23"/>
          <p:cNvGrpSpPr>
            <a:grpSpLocks/>
          </p:cNvGrpSpPr>
          <p:nvPr/>
        </p:nvGrpSpPr>
        <p:grpSpPr bwMode="auto">
          <a:xfrm>
            <a:off x="6878638" y="4797425"/>
            <a:ext cx="1798637" cy="1223963"/>
            <a:chOff x="4332" y="3113"/>
            <a:chExt cx="1133" cy="771"/>
          </a:xfrm>
        </p:grpSpPr>
        <p:sp>
          <p:nvSpPr>
            <p:cNvPr id="124938" name="AutoShape 24"/>
            <p:cNvSpPr>
              <a:spLocks noChangeArrowheads="1"/>
            </p:cNvSpPr>
            <p:nvPr/>
          </p:nvSpPr>
          <p:spPr bwMode="auto">
            <a:xfrm>
              <a:off x="4332" y="3430"/>
              <a:ext cx="1133" cy="454"/>
            </a:xfrm>
            <a:prstGeom prst="roundRect">
              <a:avLst>
                <a:gd name="adj" fmla="val 16667"/>
              </a:avLst>
            </a:prstGeom>
            <a:solidFill>
              <a:srgbClr val="FF9933"/>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b="1"/>
                <a:t>系统调用</a:t>
              </a:r>
            </a:p>
          </p:txBody>
        </p:sp>
        <p:sp>
          <p:nvSpPr>
            <p:cNvPr id="124939" name="Freeform 25"/>
            <p:cNvSpPr>
              <a:spLocks/>
            </p:cNvSpPr>
            <p:nvPr/>
          </p:nvSpPr>
          <p:spPr bwMode="auto">
            <a:xfrm>
              <a:off x="4740" y="3113"/>
              <a:ext cx="90" cy="317"/>
            </a:xfrm>
            <a:custGeom>
              <a:avLst/>
              <a:gdLst>
                <a:gd name="T0" fmla="*/ 90 w 90"/>
                <a:gd name="T1" fmla="*/ 0 h 317"/>
                <a:gd name="T2" fmla="*/ 0 w 90"/>
                <a:gd name="T3" fmla="*/ 136 h 317"/>
                <a:gd name="T4" fmla="*/ 90 w 90"/>
                <a:gd name="T5" fmla="*/ 317 h 317"/>
                <a:gd name="T6" fmla="*/ 0 60000 65536"/>
                <a:gd name="T7" fmla="*/ 0 60000 65536"/>
                <a:gd name="T8" fmla="*/ 0 60000 65536"/>
                <a:gd name="T9" fmla="*/ 0 w 90"/>
                <a:gd name="T10" fmla="*/ 0 h 317"/>
                <a:gd name="T11" fmla="*/ 90 w 90"/>
                <a:gd name="T12" fmla="*/ 317 h 317"/>
              </a:gdLst>
              <a:ahLst/>
              <a:cxnLst>
                <a:cxn ang="T6">
                  <a:pos x="T0" y="T1"/>
                </a:cxn>
                <a:cxn ang="T7">
                  <a:pos x="T2" y="T3"/>
                </a:cxn>
                <a:cxn ang="T8">
                  <a:pos x="T4" y="T5"/>
                </a:cxn>
              </a:cxnLst>
              <a:rect l="T9" t="T10" r="T11" b="T12"/>
              <a:pathLst>
                <a:path w="90" h="317">
                  <a:moveTo>
                    <a:pt x="90" y="0"/>
                  </a:moveTo>
                  <a:cubicBezTo>
                    <a:pt x="45" y="41"/>
                    <a:pt x="0" y="83"/>
                    <a:pt x="0" y="136"/>
                  </a:cubicBezTo>
                  <a:cubicBezTo>
                    <a:pt x="0" y="189"/>
                    <a:pt x="75" y="287"/>
                    <a:pt x="90" y="317"/>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BALL_ANI"/>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038600"/>
            <a:ext cx="18065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7" name="Text Box 3"/>
          <p:cNvSpPr txBox="1">
            <a:spLocks noChangeArrowheads="1"/>
          </p:cNvSpPr>
          <p:nvPr/>
        </p:nvSpPr>
        <p:spPr bwMode="auto">
          <a:xfrm>
            <a:off x="762000" y="1905000"/>
            <a:ext cx="7620000" cy="1935163"/>
          </a:xfrm>
          <a:prstGeom prst="rect">
            <a:avLst/>
          </a:prstGeom>
          <a:noFill/>
          <a:ln w="9525">
            <a:noFill/>
            <a:miter lim="800000"/>
            <a:headEnd/>
            <a:tailEnd/>
          </a:ln>
          <a:effectLst/>
        </p:spPr>
        <p:txBody>
          <a:bodyPr>
            <a:spAutoFit/>
          </a:bodyPr>
          <a:lstStyle/>
          <a:p>
            <a:pPr algn="ctr" eaLnBrk="1" hangingPunct="1">
              <a:spcBef>
                <a:spcPct val="50000"/>
              </a:spcBef>
              <a:defRPr/>
            </a:pPr>
            <a:r>
              <a:rPr lang="zh-CN" altLang="en-US" sz="4000" b="1">
                <a:solidFill>
                  <a:srgbClr val="FF3300"/>
                </a:solidFill>
                <a:effectLst>
                  <a:outerShdw blurRad="38100" dist="38100" dir="2700000" algn="tl">
                    <a:srgbClr val="C0C0C0"/>
                  </a:outerShdw>
                </a:effectLst>
                <a:ea typeface="华文行楷" pitchFamily="2" charset="-122"/>
              </a:rPr>
              <a:t>继续学习第</a:t>
            </a:r>
            <a:r>
              <a:rPr lang="en-US" altLang="zh-CN" sz="4000" b="1">
                <a:solidFill>
                  <a:srgbClr val="FF3300"/>
                </a:solidFill>
                <a:effectLst>
                  <a:outerShdw blurRad="38100" dist="38100" dir="2700000" algn="tl">
                    <a:srgbClr val="C0C0C0"/>
                  </a:outerShdw>
                </a:effectLst>
                <a:ea typeface="华文行楷" pitchFamily="2" charset="-122"/>
              </a:rPr>
              <a:t>3</a:t>
            </a:r>
            <a:r>
              <a:rPr lang="zh-CN" altLang="en-US" sz="4000" b="1">
                <a:solidFill>
                  <a:srgbClr val="FF3300"/>
                </a:solidFill>
                <a:effectLst>
                  <a:outerShdw blurRad="38100" dist="38100" dir="2700000" algn="tl">
                    <a:srgbClr val="C0C0C0"/>
                  </a:outerShdw>
                </a:effectLst>
                <a:ea typeface="华文行楷" pitchFamily="2" charset="-122"/>
              </a:rPr>
              <a:t>章：</a:t>
            </a:r>
          </a:p>
          <a:p>
            <a:pPr algn="ctr" eaLnBrk="1" hangingPunct="1">
              <a:spcBef>
                <a:spcPct val="50000"/>
              </a:spcBef>
              <a:defRPr/>
            </a:pPr>
            <a:r>
              <a:rPr lang="zh-CN" altLang="en-US" sz="5400" b="1">
                <a:solidFill>
                  <a:srgbClr val="0033CC"/>
                </a:solidFill>
                <a:effectLst>
                  <a:outerShdw blurRad="38100" dist="38100" dir="2700000" algn="tl">
                    <a:srgbClr val="C0C0C0"/>
                  </a:outerShdw>
                </a:effectLst>
                <a:ea typeface="华文行楷" pitchFamily="2" charset="-122"/>
              </a:rPr>
              <a:t>进程管理</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17411" name="Rectangle 3"/>
          <p:cNvSpPr>
            <a:spLocks noGrp="1" noChangeArrowheads="1"/>
          </p:cNvSpPr>
          <p:nvPr>
            <p:ph type="body" idx="1"/>
          </p:nvPr>
        </p:nvSpPr>
        <p:spPr>
          <a:xfrm>
            <a:off x="685800" y="1181100"/>
            <a:ext cx="7848600" cy="5257800"/>
          </a:xfrm>
        </p:spPr>
        <p:txBody>
          <a:bodyPr/>
          <a:lstStyle/>
          <a:p>
            <a:pPr eaLnBrk="1" hangingPunct="1">
              <a:spcBef>
                <a:spcPct val="10000"/>
              </a:spcBef>
              <a:buFontTx/>
              <a:buNone/>
            </a:pPr>
            <a:r>
              <a:rPr lang="en-US" altLang="zh-CN" sz="4000" b="1">
                <a:solidFill>
                  <a:schemeClr val="accent2"/>
                </a:solidFill>
              </a:rPr>
              <a:t>2.1 </a:t>
            </a:r>
            <a:r>
              <a:rPr lang="zh-CN" altLang="en-US" sz="4000" b="1">
                <a:solidFill>
                  <a:schemeClr val="accent2"/>
                </a:solidFill>
              </a:rPr>
              <a:t>程序的启动和结束</a:t>
            </a:r>
          </a:p>
          <a:p>
            <a:pPr eaLnBrk="1" hangingPunct="1">
              <a:spcBef>
                <a:spcPct val="10000"/>
              </a:spcBef>
              <a:buFontTx/>
              <a:buNone/>
            </a:pPr>
            <a:r>
              <a:rPr lang="en-US" altLang="zh-CN" sz="3600" b="1">
                <a:solidFill>
                  <a:srgbClr val="008000"/>
                </a:solidFill>
              </a:rPr>
              <a:t>2.1.1 </a:t>
            </a:r>
            <a:r>
              <a:rPr lang="zh-CN" altLang="en-US" sz="3600" b="1">
                <a:solidFill>
                  <a:srgbClr val="008000"/>
                </a:solidFill>
              </a:rPr>
              <a:t>程序的启动</a:t>
            </a:r>
            <a:endParaRPr lang="zh-CN" altLang="en-US" sz="3600" b="1">
              <a:solidFill>
                <a:srgbClr val="FF3300"/>
              </a:solidFill>
            </a:endParaRPr>
          </a:p>
          <a:p>
            <a:pPr eaLnBrk="1" hangingPunct="1">
              <a:spcBef>
                <a:spcPct val="10000"/>
              </a:spcBef>
              <a:buFontTx/>
              <a:buBlip>
                <a:blip r:embed="rId4"/>
              </a:buBlip>
            </a:pPr>
            <a:r>
              <a:rPr lang="zh-CN" altLang="en-US" b="1"/>
              <a:t>第三种方式：</a:t>
            </a:r>
            <a:r>
              <a:rPr lang="en-US" altLang="zh-CN" b="1"/>
              <a:t>EXEC</a:t>
            </a:r>
            <a:r>
              <a:rPr lang="zh-CN" altLang="en-US" b="1"/>
              <a:t>方式</a:t>
            </a:r>
          </a:p>
          <a:p>
            <a:pPr marL="939800" lvl="1" indent="-482600" eaLnBrk="1" hangingPunct="1">
              <a:spcBef>
                <a:spcPct val="10000"/>
              </a:spcBef>
              <a:buFontTx/>
              <a:buBlip>
                <a:blip r:embed="rId5"/>
              </a:buBlip>
            </a:pPr>
            <a:r>
              <a:rPr lang="zh-CN" altLang="en-US" b="1"/>
              <a:t>在一个程序中运行另一个程序</a:t>
            </a:r>
          </a:p>
          <a:p>
            <a:pPr marL="939800" lvl="1" indent="-482600" eaLnBrk="1" hangingPunct="1">
              <a:spcBef>
                <a:spcPct val="10000"/>
              </a:spcBef>
              <a:buFontTx/>
              <a:buBlip>
                <a:blip r:embed="rId5"/>
              </a:buBlip>
            </a:pPr>
            <a:r>
              <a:rPr lang="zh-CN" altLang="en-US" b="1"/>
              <a:t>返回原来的程序</a:t>
            </a:r>
          </a:p>
          <a:p>
            <a:pPr marL="939800" lvl="1" indent="-482600" eaLnBrk="1" hangingPunct="1">
              <a:spcBef>
                <a:spcPct val="10000"/>
              </a:spcBef>
              <a:buFontTx/>
              <a:buBlip>
                <a:blip r:embed="rId5"/>
              </a:buBlip>
            </a:pPr>
            <a:r>
              <a:rPr lang="zh-CN" altLang="en-US" b="1"/>
              <a:t>加一段程序</a:t>
            </a:r>
          </a:p>
          <a:p>
            <a:pPr marL="939800" lvl="1" indent="-482600" eaLnBrk="1" hangingPunct="1">
              <a:spcBef>
                <a:spcPct val="10000"/>
              </a:spcBef>
              <a:buFontTx/>
              <a:buBlip>
                <a:blip r:embed="rId5"/>
              </a:buBlip>
            </a:pPr>
            <a:r>
              <a:rPr lang="zh-CN" altLang="en-US" b="1"/>
              <a:t>如：</a:t>
            </a:r>
            <a:r>
              <a:rPr lang="en-US" altLang="zh-CN" b="1"/>
              <a:t>MS-DOS</a:t>
            </a:r>
            <a:r>
              <a:rPr lang="zh-CN" altLang="en-US" b="1"/>
              <a:t>的</a:t>
            </a:r>
            <a:r>
              <a:rPr lang="en-US" altLang="zh-CN" b="1"/>
              <a:t>EXEC</a:t>
            </a:r>
            <a:r>
              <a:rPr lang="zh-CN" altLang="en-US" b="1"/>
              <a:t>调用</a:t>
            </a:r>
          </a:p>
          <a:p>
            <a:pPr marL="939800" lvl="1" indent="-482600" eaLnBrk="1" hangingPunct="1">
              <a:spcBef>
                <a:spcPct val="10000"/>
              </a:spcBef>
              <a:buFontTx/>
              <a:buBlip>
                <a:blip r:embed="rId5"/>
              </a:buBlip>
            </a:pPr>
            <a:r>
              <a:rPr lang="zh-CN" altLang="en-US" b="1"/>
              <a:t>高级语言中提供的</a:t>
            </a:r>
            <a:r>
              <a:rPr lang="en-US" altLang="zh-CN" b="1"/>
              <a:t>exec</a:t>
            </a:r>
            <a:r>
              <a:rPr lang="zh-CN" altLang="en-US" b="1"/>
              <a:t>族函数：</a:t>
            </a:r>
          </a:p>
          <a:p>
            <a:pPr marL="1282700" lvl="2" eaLnBrk="1" hangingPunct="1">
              <a:spcBef>
                <a:spcPct val="10000"/>
              </a:spcBef>
              <a:buFontTx/>
              <a:buBlip>
                <a:blip r:embed="rId6"/>
              </a:buBlip>
            </a:pPr>
            <a:r>
              <a:rPr lang="en-US" altLang="zh-CN" b="1"/>
              <a:t>Execlp()</a:t>
            </a:r>
          </a:p>
          <a:p>
            <a:pPr marL="1282700" lvl="2" eaLnBrk="1" hangingPunct="1">
              <a:spcBef>
                <a:spcPct val="10000"/>
              </a:spcBef>
              <a:buFontTx/>
              <a:buBlip>
                <a:blip r:embed="rId6"/>
              </a:buBlip>
            </a:pPr>
            <a:r>
              <a:rPr lang="en-US" altLang="zh-CN" b="1"/>
              <a:t>Execvp()</a:t>
            </a:r>
          </a:p>
        </p:txBody>
      </p:sp>
      <p:graphicFrame>
        <p:nvGraphicFramePr>
          <p:cNvPr id="17412" name="Object 4"/>
          <p:cNvGraphicFramePr>
            <a:graphicFrameLocks noChangeAspect="1"/>
          </p:cNvGraphicFramePr>
          <p:nvPr/>
        </p:nvGraphicFramePr>
        <p:xfrm>
          <a:off x="7726363" y="5461000"/>
          <a:ext cx="1417637" cy="1397000"/>
        </p:xfrm>
        <a:graphic>
          <a:graphicData uri="http://schemas.openxmlformats.org/presentationml/2006/ole">
            <mc:AlternateContent xmlns:mc="http://schemas.openxmlformats.org/markup-compatibility/2006">
              <mc:Choice xmlns:v="urn:schemas-microsoft-com:vml" Requires="v">
                <p:oleObj spid="_x0000_s17415" name="剪辑" r:id="rId7" imgW="2376526" imgH="2343607" progId="MS_ClipArt_Gallery.2">
                  <p:embed/>
                </p:oleObj>
              </mc:Choice>
              <mc:Fallback>
                <p:oleObj name="剪辑" r:id="rId7" imgW="2376526" imgH="2343607" progId="MS_ClipArt_Gallery.2">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6363" y="5461000"/>
                        <a:ext cx="1417637"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19459" name="Rectangle 3"/>
          <p:cNvSpPr>
            <a:spLocks noGrp="1" noChangeArrowheads="1"/>
          </p:cNvSpPr>
          <p:nvPr>
            <p:ph type="body" idx="1"/>
          </p:nvPr>
        </p:nvSpPr>
        <p:spPr>
          <a:xfrm>
            <a:off x="685800" y="1149350"/>
            <a:ext cx="7924800" cy="1981200"/>
          </a:xfrm>
        </p:spPr>
        <p:txBody>
          <a:bodyPr/>
          <a:lstStyle/>
          <a:p>
            <a:pPr eaLnBrk="1" hangingPunct="1">
              <a:lnSpc>
                <a:spcPct val="90000"/>
              </a:lnSpc>
              <a:spcBef>
                <a:spcPct val="10000"/>
              </a:spcBef>
              <a:buFontTx/>
              <a:buNone/>
            </a:pPr>
            <a:r>
              <a:rPr lang="en-US" altLang="zh-CN" sz="3600" b="1">
                <a:solidFill>
                  <a:schemeClr val="accent2"/>
                </a:solidFill>
              </a:rPr>
              <a:t>2.1 </a:t>
            </a:r>
            <a:r>
              <a:rPr lang="zh-CN" altLang="en-US" sz="3600" b="1">
                <a:solidFill>
                  <a:schemeClr val="accent2"/>
                </a:solidFill>
              </a:rPr>
              <a:t>程序的启动和结束</a:t>
            </a:r>
          </a:p>
          <a:p>
            <a:pPr eaLnBrk="1" hangingPunct="1">
              <a:lnSpc>
                <a:spcPct val="90000"/>
              </a:lnSpc>
              <a:spcBef>
                <a:spcPct val="10000"/>
              </a:spcBef>
              <a:buFontTx/>
              <a:buNone/>
            </a:pPr>
            <a:r>
              <a:rPr lang="en-US" altLang="zh-CN" b="1">
                <a:solidFill>
                  <a:srgbClr val="008000"/>
                </a:solidFill>
              </a:rPr>
              <a:t>2.1.1 </a:t>
            </a:r>
            <a:r>
              <a:rPr lang="zh-CN" altLang="en-US" b="1">
                <a:solidFill>
                  <a:srgbClr val="008000"/>
                </a:solidFill>
              </a:rPr>
              <a:t>程序的启动</a:t>
            </a:r>
            <a:endParaRPr lang="zh-CN" altLang="en-US" b="1">
              <a:solidFill>
                <a:srgbClr val="FF3300"/>
              </a:solidFill>
            </a:endParaRPr>
          </a:p>
          <a:p>
            <a:pPr eaLnBrk="1" hangingPunct="1">
              <a:lnSpc>
                <a:spcPct val="90000"/>
              </a:lnSpc>
              <a:spcBef>
                <a:spcPct val="10000"/>
              </a:spcBef>
              <a:buFontTx/>
              <a:buBlip>
                <a:blip r:embed="rId4"/>
              </a:buBlip>
            </a:pPr>
            <a:r>
              <a:rPr lang="zh-CN" altLang="en-US" sz="2800" b="1"/>
              <a:t>第三种方式：</a:t>
            </a:r>
          </a:p>
          <a:p>
            <a:pPr eaLnBrk="1" hangingPunct="1">
              <a:lnSpc>
                <a:spcPct val="90000"/>
              </a:lnSpc>
              <a:spcBef>
                <a:spcPct val="10000"/>
              </a:spcBef>
              <a:buFontTx/>
              <a:buNone/>
            </a:pPr>
            <a:r>
              <a:rPr lang="zh-CN" altLang="en-US" sz="2800" b="1"/>
              <a:t>     </a:t>
            </a:r>
            <a:r>
              <a:rPr lang="en-US" altLang="zh-CN" sz="2800" b="1"/>
              <a:t>EXEC</a:t>
            </a:r>
            <a:r>
              <a:rPr lang="zh-CN" altLang="en-US" sz="2800" b="1"/>
              <a:t>方式</a:t>
            </a:r>
          </a:p>
        </p:txBody>
      </p:sp>
      <p:sp>
        <p:nvSpPr>
          <p:cNvPr id="118788" name="Text Box 4"/>
          <p:cNvSpPr txBox="1">
            <a:spLocks noChangeArrowheads="1"/>
          </p:cNvSpPr>
          <p:nvPr/>
        </p:nvSpPr>
        <p:spPr bwMode="auto">
          <a:xfrm>
            <a:off x="4805363" y="2311400"/>
            <a:ext cx="2713037" cy="404813"/>
          </a:xfrm>
          <a:prstGeom prst="rect">
            <a:avLst/>
          </a:prstGeom>
          <a:solidFill>
            <a:srgbClr val="FFCCFF"/>
          </a:solidFill>
          <a:ln w="38100">
            <a:solidFill>
              <a:schemeClr val="tx1"/>
            </a:solidFill>
            <a:miter lim="800000"/>
            <a:headEnd/>
            <a:tailEnd/>
          </a:ln>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800" b="1"/>
              <a:t>“</a:t>
            </a:r>
            <a:r>
              <a:rPr lang="zh-CN" altLang="en-US" sz="1800" b="1"/>
              <a:t>父”程序执行</a:t>
            </a:r>
            <a:r>
              <a:rPr lang="en-US" altLang="zh-CN" sz="1800" b="1"/>
              <a:t>exec</a:t>
            </a:r>
            <a:r>
              <a:rPr lang="zh-CN" altLang="en-US" sz="1800" b="1"/>
              <a:t>调用</a:t>
            </a:r>
          </a:p>
        </p:txBody>
      </p:sp>
      <p:grpSp>
        <p:nvGrpSpPr>
          <p:cNvPr id="2" name="Group 5"/>
          <p:cNvGrpSpPr>
            <a:grpSpLocks/>
          </p:cNvGrpSpPr>
          <p:nvPr/>
        </p:nvGrpSpPr>
        <p:grpSpPr bwMode="auto">
          <a:xfrm>
            <a:off x="3886200" y="2706688"/>
            <a:ext cx="4495800" cy="1108075"/>
            <a:chOff x="768" y="768"/>
            <a:chExt cx="3984" cy="928"/>
          </a:xfrm>
        </p:grpSpPr>
        <p:sp>
          <p:nvSpPr>
            <p:cNvPr id="19473" name="Text Box 6"/>
            <p:cNvSpPr txBox="1">
              <a:spLocks noChangeArrowheads="1"/>
            </p:cNvSpPr>
            <p:nvPr/>
          </p:nvSpPr>
          <p:spPr bwMode="auto">
            <a:xfrm>
              <a:off x="768" y="1104"/>
              <a:ext cx="3984" cy="592"/>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10000"/>
                </a:spcBef>
                <a:buFontTx/>
                <a:buNone/>
              </a:pPr>
              <a:r>
                <a:rPr lang="zh-CN" altLang="en-US" sz="1800" b="1"/>
                <a:t>操作系统实现</a:t>
              </a:r>
              <a:r>
                <a:rPr lang="en-US" altLang="zh-CN" sz="1800" b="1"/>
                <a:t>exec</a:t>
              </a:r>
              <a:r>
                <a:rPr lang="zh-CN" altLang="en-US" sz="1800" b="1"/>
                <a:t>的装入（建立进程）、</a:t>
              </a:r>
            </a:p>
            <a:p>
              <a:pPr algn="ctr" eaLnBrk="1" hangingPunct="1">
                <a:spcBef>
                  <a:spcPct val="10000"/>
                </a:spcBef>
                <a:buFontTx/>
                <a:buNone/>
              </a:pPr>
              <a:r>
                <a:rPr lang="zh-CN" altLang="en-US" sz="1800" b="1"/>
                <a:t>启动（或转调度子程序或返回）</a:t>
              </a:r>
            </a:p>
          </p:txBody>
        </p:sp>
        <p:sp>
          <p:nvSpPr>
            <p:cNvPr id="19474" name="Line 7"/>
            <p:cNvSpPr>
              <a:spLocks noChangeShapeType="1"/>
            </p:cNvSpPr>
            <p:nvPr/>
          </p:nvSpPr>
          <p:spPr bwMode="auto">
            <a:xfrm flipH="1">
              <a:off x="2784" y="768"/>
              <a:ext cx="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8"/>
          <p:cNvGrpSpPr>
            <a:grpSpLocks/>
          </p:cNvGrpSpPr>
          <p:nvPr/>
        </p:nvGrpSpPr>
        <p:grpSpPr bwMode="auto">
          <a:xfrm>
            <a:off x="4535488" y="3806825"/>
            <a:ext cx="3249612" cy="863600"/>
            <a:chOff x="1343" y="1776"/>
            <a:chExt cx="2880" cy="723"/>
          </a:xfrm>
        </p:grpSpPr>
        <p:sp>
          <p:nvSpPr>
            <p:cNvPr id="19471" name="Text Box 9"/>
            <p:cNvSpPr txBox="1">
              <a:spLocks noChangeArrowheads="1"/>
            </p:cNvSpPr>
            <p:nvPr/>
          </p:nvSpPr>
          <p:spPr bwMode="auto">
            <a:xfrm>
              <a:off x="1343" y="2160"/>
              <a:ext cx="2880" cy="339"/>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1800" b="1"/>
                <a:t>“</a:t>
              </a:r>
              <a:r>
                <a:rPr lang="zh-CN" altLang="en-US" sz="1800" b="1"/>
                <a:t>子”程序执行</a:t>
              </a:r>
            </a:p>
          </p:txBody>
        </p:sp>
        <p:sp>
          <p:nvSpPr>
            <p:cNvPr id="19472" name="Line 10"/>
            <p:cNvSpPr>
              <a:spLocks noChangeShapeType="1"/>
            </p:cNvSpPr>
            <p:nvPr/>
          </p:nvSpPr>
          <p:spPr bwMode="auto">
            <a:xfrm flipH="1">
              <a:off x="2784" y="1776"/>
              <a:ext cx="0" cy="38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1"/>
          <p:cNvGrpSpPr>
            <a:grpSpLocks/>
          </p:cNvGrpSpPr>
          <p:nvPr/>
        </p:nvGrpSpPr>
        <p:grpSpPr bwMode="auto">
          <a:xfrm>
            <a:off x="4373563" y="5992813"/>
            <a:ext cx="3629025" cy="749300"/>
            <a:chOff x="1200" y="3408"/>
            <a:chExt cx="3216" cy="628"/>
          </a:xfrm>
        </p:grpSpPr>
        <p:sp>
          <p:nvSpPr>
            <p:cNvPr id="19469" name="Text Box 12"/>
            <p:cNvSpPr txBox="1">
              <a:spLocks noChangeArrowheads="1"/>
            </p:cNvSpPr>
            <p:nvPr/>
          </p:nvSpPr>
          <p:spPr bwMode="auto">
            <a:xfrm>
              <a:off x="1200" y="3697"/>
              <a:ext cx="3216" cy="339"/>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1800" b="1"/>
                <a:t>“</a:t>
              </a:r>
              <a:r>
                <a:rPr lang="zh-CN" altLang="en-US" sz="1800" b="1"/>
                <a:t>父”程序继续执行</a:t>
              </a:r>
            </a:p>
          </p:txBody>
        </p:sp>
        <p:sp>
          <p:nvSpPr>
            <p:cNvPr id="19470" name="Line 13"/>
            <p:cNvSpPr>
              <a:spLocks noChangeShapeType="1"/>
            </p:cNvSpPr>
            <p:nvPr/>
          </p:nvSpPr>
          <p:spPr bwMode="auto">
            <a:xfrm>
              <a:off x="2784" y="3408"/>
              <a:ext cx="0" cy="2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14"/>
          <p:cNvGrpSpPr>
            <a:grpSpLocks/>
          </p:cNvGrpSpPr>
          <p:nvPr/>
        </p:nvGrpSpPr>
        <p:grpSpPr bwMode="auto">
          <a:xfrm>
            <a:off x="4211638" y="4683125"/>
            <a:ext cx="3898900" cy="1312863"/>
            <a:chOff x="1056" y="2496"/>
            <a:chExt cx="3455" cy="1406"/>
          </a:xfrm>
        </p:grpSpPr>
        <p:sp>
          <p:nvSpPr>
            <p:cNvPr id="19466" name="Text Box 15"/>
            <p:cNvSpPr txBox="1">
              <a:spLocks noChangeArrowheads="1"/>
            </p:cNvSpPr>
            <p:nvPr/>
          </p:nvSpPr>
          <p:spPr bwMode="auto">
            <a:xfrm>
              <a:off x="1056" y="2880"/>
              <a:ext cx="3455" cy="1022"/>
            </a:xfrm>
            <a:prstGeom prst="rect">
              <a:avLst/>
            </a:prstGeom>
            <a:solidFill>
              <a:srgbClr val="FFCCFF"/>
            </a:solidFill>
            <a:ln w="38100">
              <a:solidFill>
                <a:schemeClr val="tx1"/>
              </a:solidFill>
              <a:miter lim="800000"/>
              <a:headEnd/>
              <a:tailEnd/>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800" b="1"/>
                <a:t>回到操作系统，进行子程序结果处理工作，并将结果信息返回“父”程序</a:t>
              </a:r>
            </a:p>
          </p:txBody>
        </p:sp>
        <p:sp>
          <p:nvSpPr>
            <p:cNvPr id="19467" name="Line 16"/>
            <p:cNvSpPr>
              <a:spLocks noChangeShapeType="1"/>
            </p:cNvSpPr>
            <p:nvPr/>
          </p:nvSpPr>
          <p:spPr bwMode="auto">
            <a:xfrm flipH="1">
              <a:off x="2784" y="2496"/>
              <a:ext cx="0" cy="38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8" name="Text Box 17"/>
            <p:cNvSpPr txBox="1">
              <a:spLocks noChangeArrowheads="1"/>
            </p:cNvSpPr>
            <p:nvPr/>
          </p:nvSpPr>
          <p:spPr bwMode="auto">
            <a:xfrm>
              <a:off x="2831" y="2520"/>
              <a:ext cx="1202"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b="1"/>
                <a:t>执行完毕</a:t>
              </a:r>
            </a:p>
          </p:txBody>
        </p:sp>
      </p:grpSp>
      <p:graphicFrame>
        <p:nvGraphicFramePr>
          <p:cNvPr id="19465" name="Object 18"/>
          <p:cNvGraphicFramePr>
            <a:graphicFrameLocks noChangeAspect="1"/>
          </p:cNvGraphicFramePr>
          <p:nvPr/>
        </p:nvGraphicFramePr>
        <p:xfrm>
          <a:off x="914400" y="4953000"/>
          <a:ext cx="1385888" cy="1136650"/>
        </p:xfrm>
        <a:graphic>
          <a:graphicData uri="http://schemas.openxmlformats.org/presentationml/2006/ole">
            <mc:AlternateContent xmlns:mc="http://schemas.openxmlformats.org/markup-compatibility/2006">
              <mc:Choice xmlns:v="urn:schemas-microsoft-com:vml" Requires="v">
                <p:oleObj spid="_x0000_s19477" name="剪辑" r:id="rId5" imgW="1386230" imgH="1137514" progId="MS_ClipArt_Gallery.2">
                  <p:embed/>
                </p:oleObj>
              </mc:Choice>
              <mc:Fallback>
                <p:oleObj name="剪辑" r:id="rId5" imgW="1386230" imgH="1137514" progId="MS_ClipArt_Gallery.2">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953000"/>
                        <a:ext cx="1385888" cy="1136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18788"/>
                                        </p:tgtEl>
                                        <p:attrNameLst>
                                          <p:attrName>style.visibility</p:attrName>
                                        </p:attrNameLst>
                                      </p:cBhvr>
                                      <p:to>
                                        <p:strVal val="visible"/>
                                      </p:to>
                                    </p:set>
                                    <p:animEffect transition="in" filter="box(out)">
                                      <p:cBhvr>
                                        <p:cTn id="7" dur="500"/>
                                        <p:tgtEl>
                                          <p:spTgt spid="118788"/>
                                        </p:tgtEl>
                                      </p:cBhvr>
                                    </p:animEffect>
                                  </p:childTnLst>
                                </p:cTn>
                              </p:par>
                            </p:childTnLst>
                          </p:cTn>
                        </p:par>
                        <p:par>
                          <p:cTn id="8" fill="hold" nodeType="afterGroup">
                            <p:stCondLst>
                              <p:cond delay="500"/>
                            </p:stCondLst>
                            <p:childTnLst>
                              <p:par>
                                <p:cTn id="9" presetID="17"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ppt_h/2"/>
                                          </p:val>
                                        </p:tav>
                                        <p:tav tm="100000">
                                          <p:val>
                                            <p:strVal val="#ppt_y"/>
                                          </p:val>
                                        </p:tav>
                                      </p:tavLst>
                                    </p:anim>
                                    <p:anim calcmode="lin" valueType="num">
                                      <p:cBhvr>
                                        <p:cTn id="13" dur="500" fill="hold"/>
                                        <p:tgtEl>
                                          <p:spTgt spid="2"/>
                                        </p:tgtEl>
                                        <p:attrNameLst>
                                          <p:attrName>ppt_w</p:attrName>
                                        </p:attrNameLst>
                                      </p:cBhvr>
                                      <p:tavLst>
                                        <p:tav tm="0">
                                          <p:val>
                                            <p:strVal val="#ppt_w"/>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childTnLst>
                                </p:cTn>
                              </p:par>
                            </p:childTnLst>
                          </p:cTn>
                        </p:par>
                        <p:par>
                          <p:cTn id="15" fill="hold" nodeType="afterGroup">
                            <p:stCondLst>
                              <p:cond delay="1000"/>
                            </p:stCondLst>
                            <p:childTnLst>
                              <p:par>
                                <p:cTn id="16" presetID="17"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ppt_h/2"/>
                                          </p:val>
                                        </p:tav>
                                        <p:tav tm="100000">
                                          <p:val>
                                            <p:strVal val="#ppt_y"/>
                                          </p:val>
                                        </p:tav>
                                      </p:tavLst>
                                    </p:anim>
                                    <p:anim calcmode="lin" valueType="num">
                                      <p:cBhvr>
                                        <p:cTn id="20" dur="500" fill="hold"/>
                                        <p:tgtEl>
                                          <p:spTgt spid="3"/>
                                        </p:tgtEl>
                                        <p:attrNameLst>
                                          <p:attrName>ppt_w</p:attrName>
                                        </p:attrNameLst>
                                      </p:cBhvr>
                                      <p:tavLst>
                                        <p:tav tm="0">
                                          <p:val>
                                            <p:strVal val="#ppt_w"/>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childTnLst>
                                </p:cTn>
                              </p:par>
                            </p:childTnLst>
                          </p:cTn>
                        </p:par>
                        <p:par>
                          <p:cTn id="22" fill="hold" nodeType="afterGroup">
                            <p:stCondLst>
                              <p:cond delay="1500"/>
                            </p:stCondLst>
                            <p:childTnLst>
                              <p:par>
                                <p:cTn id="23" presetID="17" presetClass="entr" presetSubtype="1"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ppt_h/2"/>
                                          </p:val>
                                        </p:tav>
                                        <p:tav tm="100000">
                                          <p:val>
                                            <p:strVal val="#ppt_y"/>
                                          </p:val>
                                        </p:tav>
                                      </p:tavLst>
                                    </p:anim>
                                    <p:anim calcmode="lin" valueType="num">
                                      <p:cBhvr>
                                        <p:cTn id="27" dur="500" fill="hold"/>
                                        <p:tgtEl>
                                          <p:spTgt spid="5"/>
                                        </p:tgtEl>
                                        <p:attrNameLst>
                                          <p:attrName>ppt_w</p:attrName>
                                        </p:attrNameLst>
                                      </p:cBhvr>
                                      <p:tavLst>
                                        <p:tav tm="0">
                                          <p:val>
                                            <p:strVal val="#ppt_w"/>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par>
                          <p:cTn id="29" fill="hold" nodeType="afterGroup">
                            <p:stCondLst>
                              <p:cond delay="2000"/>
                            </p:stCondLst>
                            <p:childTnLst>
                              <p:par>
                                <p:cTn id="30" presetID="17" presetClass="entr" presetSubtype="1"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ppt_x</p:attrName>
                                        </p:attrNameLst>
                                      </p:cBhvr>
                                      <p:tavLst>
                                        <p:tav tm="0">
                                          <p:val>
                                            <p:strVal val="#ppt_x"/>
                                          </p:val>
                                        </p:tav>
                                        <p:tav tm="100000">
                                          <p:val>
                                            <p:strVal val="#ppt_x"/>
                                          </p:val>
                                        </p:tav>
                                      </p:tavLst>
                                    </p:anim>
                                    <p:anim calcmode="lin" valueType="num">
                                      <p:cBhvr>
                                        <p:cTn id="33" dur="500" fill="hold"/>
                                        <p:tgtEl>
                                          <p:spTgt spid="4"/>
                                        </p:tgtEl>
                                        <p:attrNameLst>
                                          <p:attrName>ppt_y</p:attrName>
                                        </p:attrNameLst>
                                      </p:cBhvr>
                                      <p:tavLst>
                                        <p:tav tm="0">
                                          <p:val>
                                            <p:strVal val="#ppt_y-#ppt_h/2"/>
                                          </p:val>
                                        </p:tav>
                                        <p:tav tm="100000">
                                          <p:val>
                                            <p:strVal val="#ppt_y"/>
                                          </p:val>
                                        </p:tav>
                                      </p:tavLst>
                                    </p:anim>
                                    <p:anim calcmode="lin" valueType="num">
                                      <p:cBhvr>
                                        <p:cTn id="34" dur="500" fill="hold"/>
                                        <p:tgtEl>
                                          <p:spTgt spid="4"/>
                                        </p:tgtEl>
                                        <p:attrNameLst>
                                          <p:attrName>ppt_w</p:attrName>
                                        </p:attrNameLst>
                                      </p:cBhvr>
                                      <p:tavLst>
                                        <p:tav tm="0">
                                          <p:val>
                                            <p:strVal val="#ppt_w"/>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defRPr/>
            </a:pPr>
            <a:r>
              <a:rPr lang="zh-CN" altLang="en-US"/>
              <a:t>第二章 用户接口与作业管理</a:t>
            </a:r>
          </a:p>
        </p:txBody>
      </p:sp>
      <p:sp>
        <p:nvSpPr>
          <p:cNvPr id="21507" name="Rectangle 3"/>
          <p:cNvSpPr>
            <a:spLocks noGrp="1" noChangeArrowheads="1"/>
          </p:cNvSpPr>
          <p:nvPr>
            <p:ph type="body" idx="1"/>
          </p:nvPr>
        </p:nvSpPr>
        <p:spPr>
          <a:xfrm>
            <a:off x="685800" y="1181100"/>
            <a:ext cx="7924800" cy="5029200"/>
          </a:xfrm>
        </p:spPr>
        <p:txBody>
          <a:bodyPr/>
          <a:lstStyle/>
          <a:p>
            <a:pPr eaLnBrk="1" hangingPunct="1">
              <a:lnSpc>
                <a:spcPct val="105000"/>
              </a:lnSpc>
              <a:spcBef>
                <a:spcPct val="10000"/>
              </a:spcBef>
              <a:buFontTx/>
              <a:buNone/>
            </a:pPr>
            <a:r>
              <a:rPr lang="en-US" altLang="zh-CN" sz="4000" b="1">
                <a:solidFill>
                  <a:schemeClr val="accent2"/>
                </a:solidFill>
              </a:rPr>
              <a:t>2.1 </a:t>
            </a:r>
            <a:r>
              <a:rPr lang="zh-CN" altLang="en-US" sz="4000" b="1">
                <a:solidFill>
                  <a:schemeClr val="accent2"/>
                </a:solidFill>
              </a:rPr>
              <a:t>程序的启动和结束</a:t>
            </a:r>
          </a:p>
          <a:p>
            <a:pPr eaLnBrk="1" hangingPunct="1">
              <a:lnSpc>
                <a:spcPct val="105000"/>
              </a:lnSpc>
              <a:spcBef>
                <a:spcPct val="10000"/>
              </a:spcBef>
              <a:buFontTx/>
              <a:buNone/>
            </a:pPr>
            <a:r>
              <a:rPr lang="en-US" altLang="zh-CN" sz="3600" b="1">
                <a:solidFill>
                  <a:srgbClr val="008000"/>
                </a:solidFill>
              </a:rPr>
              <a:t>2.1.1 </a:t>
            </a:r>
            <a:r>
              <a:rPr lang="zh-CN" altLang="en-US" sz="3600" b="1">
                <a:solidFill>
                  <a:srgbClr val="008000"/>
                </a:solidFill>
              </a:rPr>
              <a:t>程序的启动</a:t>
            </a:r>
            <a:endParaRPr lang="zh-CN" altLang="en-US" sz="3600" b="1">
              <a:solidFill>
                <a:srgbClr val="FF3300"/>
              </a:solidFill>
            </a:endParaRPr>
          </a:p>
          <a:p>
            <a:pPr eaLnBrk="1" hangingPunct="1">
              <a:lnSpc>
                <a:spcPct val="105000"/>
              </a:lnSpc>
              <a:spcBef>
                <a:spcPct val="10000"/>
              </a:spcBef>
              <a:buFontTx/>
              <a:buBlip>
                <a:blip r:embed="rId3"/>
              </a:buBlip>
            </a:pPr>
            <a:r>
              <a:rPr lang="zh-CN" altLang="en-US" b="1"/>
              <a:t>第四种方式：由硬件装入程序和启动程序执行</a:t>
            </a:r>
          </a:p>
          <a:p>
            <a:pPr eaLnBrk="1" hangingPunct="1">
              <a:lnSpc>
                <a:spcPct val="105000"/>
              </a:lnSpc>
              <a:spcBef>
                <a:spcPct val="10000"/>
              </a:spcBef>
              <a:buFontTx/>
              <a:buBlip>
                <a:blip r:embed="rId3"/>
              </a:buBlip>
            </a:pPr>
            <a:r>
              <a:rPr lang="zh-CN" altLang="en-US" b="1"/>
              <a:t>第五种方式：自启程序</a:t>
            </a:r>
          </a:p>
          <a:p>
            <a:pPr marL="939800" lvl="1" indent="-482600" eaLnBrk="1" hangingPunct="1">
              <a:lnSpc>
                <a:spcPct val="105000"/>
              </a:lnSpc>
              <a:spcBef>
                <a:spcPct val="10000"/>
              </a:spcBef>
              <a:buFontTx/>
              <a:buBlip>
                <a:blip r:embed="rId4"/>
              </a:buBlip>
            </a:pPr>
            <a:r>
              <a:rPr lang="zh-CN" altLang="en-US" b="1"/>
              <a:t>自己装入自己，并启动自己开始执行的程序</a:t>
            </a:r>
          </a:p>
          <a:p>
            <a:pPr marL="939800" lvl="1" indent="-482600" eaLnBrk="1" hangingPunct="1">
              <a:lnSpc>
                <a:spcPct val="105000"/>
              </a:lnSpc>
              <a:spcBef>
                <a:spcPct val="10000"/>
              </a:spcBef>
              <a:buFontTx/>
              <a:buBlip>
                <a:blip r:embed="rId4"/>
              </a:buBlip>
            </a:pPr>
            <a:r>
              <a:rPr lang="zh-CN" altLang="en-US" b="1"/>
              <a:t>自启程序由两部分组成</a:t>
            </a:r>
          </a:p>
          <a:p>
            <a:pPr marL="1282700" lvl="2" eaLnBrk="1" hangingPunct="1">
              <a:lnSpc>
                <a:spcPct val="105000"/>
              </a:lnSpc>
              <a:spcBef>
                <a:spcPct val="10000"/>
              </a:spcBef>
              <a:buFontTx/>
              <a:buBlip>
                <a:blip r:embed="rId5"/>
              </a:buBlip>
            </a:pPr>
            <a:r>
              <a:rPr lang="zh-CN" altLang="en-US" b="1"/>
              <a:t>引导程序</a:t>
            </a:r>
          </a:p>
          <a:p>
            <a:pPr marL="1282700" lvl="2" eaLnBrk="1" hangingPunct="1">
              <a:lnSpc>
                <a:spcPct val="105000"/>
              </a:lnSpc>
              <a:spcBef>
                <a:spcPct val="10000"/>
              </a:spcBef>
              <a:buFontTx/>
              <a:buBlip>
                <a:blip r:embed="rId5"/>
              </a:buBlip>
            </a:pPr>
            <a:r>
              <a:rPr lang="zh-CN" altLang="en-US" b="1"/>
              <a:t>程序主体</a:t>
            </a:r>
          </a:p>
        </p:txBody>
      </p:sp>
    </p:spTree>
  </p:cSld>
  <p:clrMapOvr>
    <a:masterClrMapping/>
  </p:clrMapOvr>
</p:sld>
</file>

<file path=ppt/theme/theme1.xml><?xml version="1.0" encoding="utf-8"?>
<a:theme xmlns:a="http://schemas.openxmlformats.org/drawingml/2006/main" name="neu-wdl-4">
  <a:themeElements>
    <a:clrScheme name="neu-wdl-4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eu-wdl-4">
      <a:majorFont>
        <a:latin typeface="Times New Roman"/>
        <a:ea typeface="隶书"/>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neu-wdl-4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eu-wdl-4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eu-wdl-4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u-wdl-4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eu-wdl-4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eu-wdl-4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eu-wdl-4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C:\Documents and Settings\Administrator\Application Data\Microsoft\Templates\neu-wdl-4.pot</Template>
  <TotalTime>511</TotalTime>
  <Words>3610</Words>
  <Application>Microsoft Office PowerPoint</Application>
  <PresentationFormat>全屏显示(4:3)</PresentationFormat>
  <Paragraphs>613</Paragraphs>
  <Slides>64</Slides>
  <Notes>56</Notes>
  <HiddenSlides>0</HiddenSlides>
  <MMClips>0</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1</vt:i4>
      </vt:variant>
      <vt:variant>
        <vt:lpstr>幻灯片标题</vt:lpstr>
      </vt:variant>
      <vt:variant>
        <vt:i4>64</vt:i4>
      </vt:variant>
    </vt:vector>
  </HeadingPairs>
  <TitlesOfParts>
    <vt:vector size="69" baseType="lpstr">
      <vt:lpstr>华文行楷</vt:lpstr>
      <vt:lpstr>微软雅黑</vt:lpstr>
      <vt:lpstr>Times New Roman</vt:lpstr>
      <vt:lpstr>neu-wdl-4</vt:lpstr>
      <vt:lpstr>剪辑</vt:lpstr>
      <vt:lpstr>第二章</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PowerPoint 演示文稿</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第二章 用户接口与作业管理</vt:lpstr>
      <vt:lpstr>PowerPoint 演示文稿</vt:lpstr>
      <vt:lpstr>PowerPoint 演示文稿</vt:lpstr>
    </vt:vector>
  </TitlesOfParts>
  <Company>dbgroup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操作系统总结</dc:title>
  <dc:creator>wdl</dc:creator>
  <cp:lastModifiedBy>冯 时</cp:lastModifiedBy>
  <cp:revision>254</cp:revision>
  <dcterms:created xsi:type="dcterms:W3CDTF">2003-12-08T10:07:08Z</dcterms:created>
  <dcterms:modified xsi:type="dcterms:W3CDTF">2022-03-08T04:39:05Z</dcterms:modified>
</cp:coreProperties>
</file>